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 id="2147483672" r:id="rId2"/>
    <p:sldMasterId id="2147483708" r:id="rId3"/>
  </p:sldMasterIdLst>
  <p:handoutMasterIdLst>
    <p:handoutMasterId r:id="rId62"/>
  </p:handoutMasterIdLst>
  <p:sldIdLst>
    <p:sldId id="393" r:id="rId4"/>
    <p:sldId id="394" r:id="rId5"/>
    <p:sldId id="400" r:id="rId6"/>
    <p:sldId id="408" r:id="rId7"/>
    <p:sldId id="409" r:id="rId8"/>
    <p:sldId id="410" r:id="rId9"/>
    <p:sldId id="411" r:id="rId10"/>
    <p:sldId id="412" r:id="rId11"/>
    <p:sldId id="413" r:id="rId12"/>
    <p:sldId id="398" r:id="rId13"/>
    <p:sldId id="399" r:id="rId14"/>
    <p:sldId id="395" r:id="rId15"/>
    <p:sldId id="397" r:id="rId16"/>
    <p:sldId id="403" r:id="rId17"/>
    <p:sldId id="401" r:id="rId18"/>
    <p:sldId id="402" r:id="rId19"/>
    <p:sldId id="396" r:id="rId20"/>
    <p:sldId id="357" r:id="rId21"/>
    <p:sldId id="358" r:id="rId22"/>
    <p:sldId id="359" r:id="rId23"/>
    <p:sldId id="360" r:id="rId24"/>
    <p:sldId id="376" r:id="rId25"/>
    <p:sldId id="392" r:id="rId26"/>
    <p:sldId id="406" r:id="rId27"/>
    <p:sldId id="405" r:id="rId28"/>
    <p:sldId id="404" r:id="rId29"/>
    <p:sldId id="407" r:id="rId30"/>
    <p:sldId id="378" r:id="rId31"/>
    <p:sldId id="379" r:id="rId32"/>
    <p:sldId id="380" r:id="rId33"/>
    <p:sldId id="381" r:id="rId34"/>
    <p:sldId id="382" r:id="rId35"/>
    <p:sldId id="384" r:id="rId36"/>
    <p:sldId id="386" r:id="rId37"/>
    <p:sldId id="387" r:id="rId38"/>
    <p:sldId id="388" r:id="rId39"/>
    <p:sldId id="389" r:id="rId40"/>
    <p:sldId id="390" r:id="rId41"/>
    <p:sldId id="298" r:id="rId42"/>
    <p:sldId id="417" r:id="rId43"/>
    <p:sldId id="421" r:id="rId44"/>
    <p:sldId id="415" r:id="rId45"/>
    <p:sldId id="416" r:id="rId46"/>
    <p:sldId id="418" r:id="rId47"/>
    <p:sldId id="419" r:id="rId48"/>
    <p:sldId id="422" r:id="rId49"/>
    <p:sldId id="420" r:id="rId50"/>
    <p:sldId id="423" r:id="rId51"/>
    <p:sldId id="424" r:id="rId52"/>
    <p:sldId id="425" r:id="rId53"/>
    <p:sldId id="426" r:id="rId54"/>
    <p:sldId id="427" r:id="rId55"/>
    <p:sldId id="428" r:id="rId56"/>
    <p:sldId id="429" r:id="rId57"/>
    <p:sldId id="430" r:id="rId58"/>
    <p:sldId id="431" r:id="rId59"/>
    <p:sldId id="432" r:id="rId60"/>
    <p:sldId id="414" r:id="rId61"/>
  </p:sldIdLst>
  <p:sldSz cx="9144000" cy="6858000" type="screen4x3"/>
  <p:notesSz cx="6858000" cy="9945688"/>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1" autoAdjust="0"/>
    <p:restoredTop sz="94660"/>
  </p:normalViewPr>
  <p:slideViewPr>
    <p:cSldViewPr>
      <p:cViewPr varScale="1">
        <p:scale>
          <a:sx n="84" d="100"/>
          <a:sy n="84" d="100"/>
        </p:scale>
        <p:origin x="-1152"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9728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97284"/>
          </a:xfrm>
          <a:prstGeom prst="rect">
            <a:avLst/>
          </a:prstGeom>
        </p:spPr>
        <p:txBody>
          <a:bodyPr vert="horz" lIns="91440" tIns="45720" rIns="91440" bIns="45720" rtlCol="0"/>
          <a:lstStyle>
            <a:lvl1pPr algn="r">
              <a:defRPr sz="1200"/>
            </a:lvl1pPr>
          </a:lstStyle>
          <a:p>
            <a:fld id="{BCBDAA22-0367-4DE2-97F0-D432EC3CC338}" type="datetimeFigureOut">
              <a:rPr lang="zh-CN" altLang="en-US" smtClean="0"/>
              <a:t>2019/11/12</a:t>
            </a:fld>
            <a:endParaRPr lang="zh-CN" altLang="en-US"/>
          </a:p>
        </p:txBody>
      </p:sp>
      <p:sp>
        <p:nvSpPr>
          <p:cNvPr id="4" name="页脚占位符 3"/>
          <p:cNvSpPr>
            <a:spLocks noGrp="1"/>
          </p:cNvSpPr>
          <p:nvPr>
            <p:ph type="ftr" sz="quarter" idx="2"/>
          </p:nvPr>
        </p:nvSpPr>
        <p:spPr>
          <a:xfrm>
            <a:off x="0" y="9446678"/>
            <a:ext cx="2971800" cy="49728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9446678"/>
            <a:ext cx="2971800" cy="497284"/>
          </a:xfrm>
          <a:prstGeom prst="rect">
            <a:avLst/>
          </a:prstGeom>
        </p:spPr>
        <p:txBody>
          <a:bodyPr vert="horz" lIns="91440" tIns="45720" rIns="91440" bIns="45720" rtlCol="0" anchor="b"/>
          <a:lstStyle>
            <a:lvl1pPr algn="r">
              <a:defRPr sz="1200"/>
            </a:lvl1pPr>
          </a:lstStyle>
          <a:p>
            <a:fld id="{752AAD68-986E-4CB4-9EAF-65D0E8F14515}" type="slidenum">
              <a:rPr lang="zh-CN" altLang="en-US" smtClean="0"/>
              <a:t>‹#›</a:t>
            </a:fld>
            <a:endParaRPr lang="zh-CN" altLang="en-US"/>
          </a:p>
        </p:txBody>
      </p:sp>
    </p:spTree>
    <p:extLst>
      <p:ext uri="{BB962C8B-B14F-4D97-AF65-F5344CB8AC3E}">
        <p14:creationId xmlns:p14="http://schemas.microsoft.com/office/powerpoint/2010/main" val="136290933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4B9D9947-59E3-43E9-BB2F-08C84909D1DC}" type="datetime1">
              <a:rPr lang="zh-CN" altLang="en-US"/>
              <a:pPr>
                <a:defRPr/>
              </a:pPr>
              <a:t>2019/11/12</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8B467E0F-8887-41AD-B9CA-7ED63A787AFB}" type="slidenum">
              <a:rPr lang="zh-CN" altLang="en-US"/>
              <a:pPr>
                <a:defRPr/>
              </a:pPr>
              <a:t>‹#›</a:t>
            </a:fld>
            <a:endParaRPr lang="en-US" altLang="zh-CN"/>
          </a:p>
        </p:txBody>
      </p:sp>
    </p:spTree>
    <p:extLst>
      <p:ext uri="{BB962C8B-B14F-4D97-AF65-F5344CB8AC3E}">
        <p14:creationId xmlns:p14="http://schemas.microsoft.com/office/powerpoint/2010/main" val="2571332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214EC01-A64A-4752-9F3C-61EAB4372F8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6650651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5A64B1B-C450-488C-9253-C8AD4757633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577660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9CFC346-D168-4DD5-AD4A-65B6193094F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276654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59EFA36-8183-4A86-868B-F91238DC2E0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796045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592A9949-4DFA-4428-B35D-9FA9BD5F9E5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868584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536E1A0-A641-42E6-A7B8-51F89305E32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440660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EDCD0A1F-F4E7-4164-B579-2C4C8C99C17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25985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B611EA10-9E6D-4C7F-9ACD-3B6EC1E18D7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9972626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A0B965D-250C-429D-B59F-697D009B001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77965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207AE39-1AD6-403E-A41A-A711F68FCFC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8329091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95FF306-0EAF-4A86-8DC4-D9EC4446A19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3741868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3DC7E9B-336F-4EB9-8FF9-705890D6E03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7351344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A394BC0-E1FD-477A-A097-E8B4BD0A978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734414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9A6C778-C73A-4096-8B1E-31D141538C2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1390640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87A1F33-430A-45CA-9150-B680AC747F0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3269313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E5C5355A-20D8-413D-83B9-78834011382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686558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E2A9C6E-8458-437E-AE7F-91B79FD7F68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308854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EABA3056-055E-4BBD-BFFC-26A8F8113FF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3393225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78DD292-4A8B-4146-9D83-40EADA964F5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85996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486AAE1-0A08-4F33-922F-782ACD50499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0330729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F0628C0-DDE7-4B80-B60D-DB9F097AA34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775911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13ACE79-2636-437A-B8FC-8AA922F2540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110849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2019/11/12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2019/11/12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2019/11/12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2019/11/12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2019/11/12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2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fontAlgn="base">
              <a:spcBef>
                <a:spcPct val="0"/>
              </a:spcBef>
              <a:spcAft>
                <a:spcPct val="0"/>
              </a:spcAft>
              <a:defRPr/>
            </a:pPr>
            <a:fld id="{C1970C06-7593-4403-A728-FBD279F89B1E}"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334717429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fontAlgn="base">
              <a:spcBef>
                <a:spcPct val="0"/>
              </a:spcBef>
              <a:spcAft>
                <a:spcPct val="0"/>
              </a:spcAft>
              <a:defRPr/>
            </a:pPr>
            <a:fld id="{78FFD5C4-B580-4EBB-8CF3-B96812199C15}"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349114393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0.wmf"/><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9.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54.png"/><Relationship Id="rId7" Type="http://schemas.openxmlformats.org/officeDocument/2006/relationships/image" Target="../media/image56.jpeg"/><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55.jpeg"/><Relationship Id="rId5" Type="http://schemas.openxmlformats.org/officeDocument/2006/relationships/image" Target="../media/image52.wmf"/><Relationship Id="rId4" Type="http://schemas.openxmlformats.org/officeDocument/2006/relationships/oleObject" Target="../embeddings/oleObject3.bin"/><Relationship Id="rId9" Type="http://schemas.openxmlformats.org/officeDocument/2006/relationships/image" Target="../media/image53.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image" Target="../media/image58.wmf"/><Relationship Id="rId5" Type="http://schemas.openxmlformats.org/officeDocument/2006/relationships/oleObject" Target="../embeddings/oleObject6.bin"/><Relationship Id="rId4" Type="http://schemas.openxmlformats.org/officeDocument/2006/relationships/image" Target="../media/image57.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1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4.xml"/><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image" Target="../media/image71.png"/><Relationship Id="rId1" Type="http://schemas.openxmlformats.org/officeDocument/2006/relationships/slideLayout" Target="../slideLayouts/slideLayout14.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s>
</file>

<file path=ppt/slides/_rels/slide2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14.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2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5.xml"/><Relationship Id="rId4" Type="http://schemas.openxmlformats.org/officeDocument/2006/relationships/image" Target="../media/image96.jpeg"/></Relationships>
</file>

<file path=ppt/slides/_rels/slide2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hyperlink" Target="https://www.baidu.com/s?wd=%E4%B8%89%E7%9B%B8%E7%94%B5%E5%8A%A8%E6%9C%BA&amp;tn=SE_PcZhidaonwhc_ngpagmjz&amp;rsv_dl=gh_pc_zhidao" TargetMode="External"/><Relationship Id="rId7" Type="http://schemas.openxmlformats.org/officeDocument/2006/relationships/image" Target="../media/image98.wmf"/><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hyperlink" Target="https://www.baidu.com/s?wd=%E4%B8%89%E8%A7%92%E5%BD%A2%E6%8E%A5%E6%B3%95&amp;tn=SE_PcZhidaonwhc_ngpagmjz&amp;rsv_dl=gh_pc_zhidao" TargetMode="External"/><Relationship Id="rId4" Type="http://schemas.openxmlformats.org/officeDocument/2006/relationships/hyperlink" Target="https://www.baidu.com/s?wd=%E9%A2%9D%E5%AE%9A%E7%94%B5%E6%B5%81&amp;tn=SE_PcZhidaonwhc_ngpagmjz&amp;rsv_dl=gh_pc_zhidao"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4.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14.xml"/><Relationship Id="rId4" Type="http://schemas.openxmlformats.org/officeDocument/2006/relationships/image" Target="../media/image105.jpeg"/></Relationships>
</file>

<file path=ppt/slides/_rels/slide3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14.xml"/><Relationship Id="rId4" Type="http://schemas.openxmlformats.org/officeDocument/2006/relationships/image" Target="../media/image108.jpeg"/></Relationships>
</file>

<file path=ppt/slides/_rels/slide32.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14.xml"/><Relationship Id="rId5" Type="http://schemas.openxmlformats.org/officeDocument/2006/relationships/image" Target="../media/image112.jpeg"/><Relationship Id="rId4" Type="http://schemas.openxmlformats.org/officeDocument/2006/relationships/image" Target="../media/image111.jpeg"/></Relationships>
</file>

<file path=ppt/slides/_rels/slide3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14.xml"/><Relationship Id="rId5" Type="http://schemas.openxmlformats.org/officeDocument/2006/relationships/image" Target="../media/image116.jpeg"/><Relationship Id="rId4" Type="http://schemas.openxmlformats.org/officeDocument/2006/relationships/image" Target="../media/image115.jpeg"/></Relationships>
</file>

<file path=ppt/slides/_rels/slide3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gif"/></Relationships>
</file>

<file path=ppt/slides/_rels/slide4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48.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emf"/><Relationship Id="rId2" Type="http://schemas.openxmlformats.org/officeDocument/2006/relationships/image" Target="../media/image18.png"/><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522113" y="332656"/>
            <a:ext cx="7912100"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eaLnBrk="1" hangingPunct="1">
              <a:lnSpc>
                <a:spcPct val="150000"/>
              </a:lnSpc>
              <a:spcBef>
                <a:spcPct val="10000"/>
              </a:spcBef>
              <a:spcAft>
                <a:spcPct val="10000"/>
              </a:spcAft>
            </a:pPr>
            <a:r>
              <a:rPr lang="zh-CN" altLang="en-US" sz="4800" b="1" dirty="0" smtClean="0">
                <a:solidFill>
                  <a:schemeClr val="tx1"/>
                </a:solidFill>
                <a:latin typeface="楷体_GB2312"/>
                <a:ea typeface="楷体_GB2312"/>
                <a:cs typeface="楷体_GB2312"/>
              </a:rPr>
              <a:t>自动控制实践 </a:t>
            </a:r>
            <a:r>
              <a:rPr lang="en-US" altLang="zh-CN" sz="4800" b="1" dirty="0" smtClean="0">
                <a:solidFill>
                  <a:schemeClr val="tx1"/>
                </a:solidFill>
                <a:latin typeface="楷体_GB2312"/>
                <a:ea typeface="楷体_GB2312"/>
                <a:cs typeface="楷体_GB2312"/>
              </a:rPr>
              <a:t>14</a:t>
            </a:r>
            <a:r>
              <a:rPr lang="en-US" altLang="zh-CN" sz="3600" b="1" dirty="0" smtClean="0">
                <a:solidFill>
                  <a:schemeClr val="tx1"/>
                </a:solidFill>
                <a:latin typeface="楷体_GB2312"/>
                <a:ea typeface="楷体_GB2312"/>
                <a:cs typeface="楷体_GB2312"/>
              </a:rPr>
              <a:t> </a:t>
            </a:r>
            <a:br>
              <a:rPr lang="en-US" altLang="zh-CN" sz="3600" b="1" dirty="0" smtClean="0">
                <a:solidFill>
                  <a:schemeClr val="tx1"/>
                </a:solidFill>
                <a:latin typeface="楷体_GB2312"/>
                <a:ea typeface="楷体_GB2312"/>
                <a:cs typeface="楷体_GB2312"/>
              </a:rPr>
            </a:br>
            <a:r>
              <a:rPr lang="zh-CN" altLang="en-US" sz="3600" b="1" dirty="0" smtClean="0">
                <a:solidFill>
                  <a:schemeClr val="tx1"/>
                </a:solidFill>
                <a:latin typeface="楷体_GB2312"/>
                <a:ea typeface="楷体_GB2312"/>
                <a:cs typeface="楷体_GB2312"/>
              </a:rPr>
              <a:t>单相与两相异步电机</a:t>
            </a:r>
            <a:br>
              <a:rPr lang="zh-CN" altLang="en-US" sz="3600" b="1" dirty="0" smtClean="0">
                <a:solidFill>
                  <a:schemeClr val="tx1"/>
                </a:solidFill>
                <a:latin typeface="楷体_GB2312"/>
                <a:ea typeface="楷体_GB2312"/>
                <a:cs typeface="楷体_GB2312"/>
              </a:rPr>
            </a:br>
            <a:r>
              <a:rPr lang="zh-CN" altLang="en-US" sz="3600" b="1" dirty="0" smtClean="0">
                <a:solidFill>
                  <a:schemeClr val="tx1"/>
                </a:solidFill>
                <a:latin typeface="楷体_GB2312"/>
                <a:ea typeface="楷体_GB2312"/>
                <a:cs typeface="楷体_GB2312"/>
              </a:rPr>
              <a:t>异步电机总结</a:t>
            </a:r>
            <a:endParaRPr lang="en-US" altLang="zh-CN" sz="3600" b="1" dirty="0" smtClean="0">
              <a:solidFill>
                <a:schemeClr val="tx1"/>
              </a:solidFill>
              <a:latin typeface="楷体_GB2312"/>
              <a:ea typeface="楷体_GB2312"/>
              <a:cs typeface="楷体_GB2312"/>
            </a:endParaRPr>
          </a:p>
        </p:txBody>
      </p:sp>
    </p:spTree>
    <p:extLst>
      <p:ext uri="{BB962C8B-B14F-4D97-AF65-F5344CB8AC3E}">
        <p14:creationId xmlns:p14="http://schemas.microsoft.com/office/powerpoint/2010/main" val="3915412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539750" y="260350"/>
            <a:ext cx="8229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pPr algn="ctr" eaLnBrk="1" hangingPunct="1"/>
            <a:r>
              <a:rPr lang="en-US" altLang="zh-CN" sz="3200" dirty="0">
                <a:solidFill>
                  <a:schemeClr val="tx2"/>
                </a:solidFill>
              </a:rPr>
              <a:t>1.</a:t>
            </a:r>
            <a:r>
              <a:rPr lang="zh-CN" altLang="en-US" sz="3200" dirty="0">
                <a:solidFill>
                  <a:schemeClr val="tx2"/>
                </a:solidFill>
              </a:rPr>
              <a:t>单相异步电动机与交流伺服电动机</a:t>
            </a:r>
            <a:endParaRPr lang="en-US" altLang="zh-CN" sz="3200" dirty="0">
              <a:solidFill>
                <a:schemeClr val="tx2"/>
              </a:solidFill>
            </a:endParaRPr>
          </a:p>
        </p:txBody>
      </p:sp>
      <p:sp>
        <p:nvSpPr>
          <p:cNvPr id="3" name="Text Box 6"/>
          <p:cNvSpPr txBox="1">
            <a:spLocks noChangeArrowheads="1"/>
          </p:cNvSpPr>
          <p:nvPr/>
        </p:nvSpPr>
        <p:spPr bwMode="auto">
          <a:xfrm>
            <a:off x="276225" y="692696"/>
            <a:ext cx="7571303" cy="6093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defTabSz="762000">
              <a:defRPr sz="3200">
                <a:solidFill>
                  <a:schemeClr val="tx1"/>
                </a:solidFill>
                <a:latin typeface="Arial" pitchFamily="34" charset="0"/>
                <a:ea typeface="宋体" pitchFamily="2" charset="-122"/>
              </a:defRPr>
            </a:lvl1pPr>
            <a:lvl2pPr marL="571500" defTabSz="762000">
              <a:defRPr sz="2800">
                <a:solidFill>
                  <a:schemeClr val="tx1"/>
                </a:solidFill>
                <a:latin typeface="Arial" pitchFamily="34" charset="0"/>
                <a:ea typeface="宋体" pitchFamily="2" charset="-122"/>
              </a:defRPr>
            </a:lvl2pPr>
            <a:lvl3pPr defTabSz="762000">
              <a:defRPr sz="2400">
                <a:solidFill>
                  <a:schemeClr val="tx1"/>
                </a:solidFill>
                <a:latin typeface="Arial" pitchFamily="34" charset="0"/>
                <a:ea typeface="宋体" pitchFamily="2" charset="-122"/>
              </a:defRPr>
            </a:lvl3pPr>
            <a:lvl4pPr marL="1714500" defTabSz="762000">
              <a:defRPr sz="2000">
                <a:solidFill>
                  <a:schemeClr val="tx1"/>
                </a:solidFill>
                <a:latin typeface="Arial" pitchFamily="34" charset="0"/>
                <a:ea typeface="宋体" pitchFamily="2" charset="-122"/>
              </a:defRPr>
            </a:lvl4pPr>
            <a:lvl5pPr marL="2286000" defTabSz="762000">
              <a:defRPr sz="2000">
                <a:solidFill>
                  <a:schemeClr val="tx1"/>
                </a:solidFill>
                <a:latin typeface="Arial" pitchFamily="34" charset="0"/>
                <a:ea typeface="宋体" pitchFamily="2" charset="-122"/>
              </a:defRPr>
            </a:lvl5pPr>
            <a:lvl6pPr marL="2743200" defTabSz="762000" eaLnBrk="0" hangingPunct="0">
              <a:defRPr sz="2000">
                <a:solidFill>
                  <a:schemeClr val="tx1"/>
                </a:solidFill>
                <a:latin typeface="Arial" pitchFamily="34" charset="0"/>
                <a:ea typeface="宋体" pitchFamily="2" charset="-122"/>
              </a:defRPr>
            </a:lvl6pPr>
            <a:lvl7pPr marL="3200400" defTabSz="762000" eaLnBrk="0" hangingPunct="0">
              <a:defRPr sz="2000">
                <a:solidFill>
                  <a:schemeClr val="tx1"/>
                </a:solidFill>
                <a:latin typeface="Arial" pitchFamily="34" charset="0"/>
                <a:ea typeface="宋体" pitchFamily="2" charset="-122"/>
              </a:defRPr>
            </a:lvl7pPr>
            <a:lvl8pPr marL="3657600" defTabSz="762000" eaLnBrk="0" hangingPunct="0">
              <a:defRPr sz="2000">
                <a:solidFill>
                  <a:schemeClr val="tx1"/>
                </a:solidFill>
                <a:latin typeface="Arial" pitchFamily="34" charset="0"/>
                <a:ea typeface="宋体" pitchFamily="2" charset="-122"/>
              </a:defRPr>
            </a:lvl8pPr>
            <a:lvl9pPr marL="4114800" defTabSz="762000" eaLnBrk="0" hangingPunct="0">
              <a:defRPr sz="2000">
                <a:solidFill>
                  <a:schemeClr val="tx1"/>
                </a:solidFill>
                <a:latin typeface="Arial" pitchFamily="34" charset="0"/>
                <a:ea typeface="宋体" pitchFamily="2" charset="-122"/>
              </a:defRPr>
            </a:lvl9pPr>
          </a:lstStyle>
          <a:p>
            <a:pPr>
              <a:lnSpc>
                <a:spcPct val="140000"/>
              </a:lnSpc>
            </a:pPr>
            <a:r>
              <a:rPr kumimoji="1" lang="zh-CN" altLang="en-US" sz="2400" u="sng" dirty="0">
                <a:solidFill>
                  <a:srgbClr val="0000FF"/>
                </a:solidFill>
                <a:latin typeface="Times New Roman" pitchFamily="18" charset="0"/>
                <a:ea typeface="楷体_GB2312"/>
              </a:rPr>
              <a:t>单相异步电机</a:t>
            </a:r>
            <a:r>
              <a:rPr kumimoji="1" lang="zh-CN" altLang="en-US" sz="2400" dirty="0">
                <a:latin typeface="Times New Roman" pitchFamily="18" charset="0"/>
                <a:ea typeface="楷体_GB2312"/>
              </a:rPr>
              <a:t>：定子放单相绕组，转子一般用鼠笼式。</a:t>
            </a:r>
          </a:p>
        </p:txBody>
      </p:sp>
      <p:sp>
        <p:nvSpPr>
          <p:cNvPr id="6" name="TextBox 5"/>
          <p:cNvSpPr txBox="1"/>
          <p:nvPr/>
        </p:nvSpPr>
        <p:spPr>
          <a:xfrm>
            <a:off x="299177" y="1127528"/>
            <a:ext cx="8136904" cy="869533"/>
          </a:xfrm>
          <a:prstGeom prst="rect">
            <a:avLst/>
          </a:prstGeom>
          <a:noFill/>
        </p:spPr>
        <p:txBody>
          <a:bodyPr wrap="square" rtlCol="0">
            <a:spAutoFit/>
          </a:bodyPr>
          <a:lstStyle/>
          <a:p>
            <a:pPr algn="just">
              <a:lnSpc>
                <a:spcPct val="150000"/>
              </a:lnSpc>
            </a:pPr>
            <a:r>
              <a:rPr kumimoji="1" lang="zh-CN" altLang="en-US" dirty="0">
                <a:latin typeface="Times New Roman" pitchFamily="18" charset="0"/>
                <a:ea typeface="楷体_GB2312"/>
              </a:rPr>
              <a:t>定子中通入单相</a:t>
            </a:r>
            <a:r>
              <a:rPr kumimoji="1" lang="zh-CN" altLang="en-US" dirty="0" smtClean="0">
                <a:latin typeface="Times New Roman" pitchFamily="18" charset="0"/>
                <a:ea typeface="楷体_GB2312"/>
              </a:rPr>
              <a:t>交流电</a:t>
            </a:r>
            <a:r>
              <a:rPr kumimoji="1" lang="zh-CN" altLang="en-US" dirty="0">
                <a:latin typeface="Times New Roman" pitchFamily="18" charset="0"/>
                <a:ea typeface="楷体_GB2312"/>
              </a:rPr>
              <a:t>后，形成</a:t>
            </a:r>
            <a:r>
              <a:rPr kumimoji="1" lang="zh-CN" altLang="en-US" dirty="0">
                <a:solidFill>
                  <a:srgbClr val="FF0000"/>
                </a:solidFill>
                <a:latin typeface="Times New Roman" pitchFamily="18" charset="0"/>
                <a:ea typeface="楷体_GB2312"/>
              </a:rPr>
              <a:t>脉</a:t>
            </a:r>
            <a:r>
              <a:rPr kumimoji="1" lang="zh-CN" altLang="en-US" dirty="0" smtClean="0">
                <a:solidFill>
                  <a:srgbClr val="FF0000"/>
                </a:solidFill>
                <a:latin typeface="Times New Roman" pitchFamily="18" charset="0"/>
                <a:ea typeface="楷体_GB2312"/>
              </a:rPr>
              <a:t>振磁场</a:t>
            </a:r>
            <a:r>
              <a:rPr kumimoji="1" lang="zh-CN" altLang="en-US" dirty="0">
                <a:latin typeface="Times New Roman" pitchFamily="18" charset="0"/>
                <a:ea typeface="楷体_GB2312"/>
              </a:rPr>
              <a:t>。其</a:t>
            </a:r>
            <a:r>
              <a:rPr kumimoji="1" lang="zh-CN" altLang="en-US" dirty="0" smtClean="0">
                <a:latin typeface="Times New Roman" pitchFamily="18" charset="0"/>
                <a:ea typeface="楷体_GB2312"/>
              </a:rPr>
              <a:t>磁感应强度（空间上）按</a:t>
            </a:r>
            <a:r>
              <a:rPr kumimoji="1" lang="zh-CN" altLang="en-US" dirty="0">
                <a:latin typeface="Times New Roman" pitchFamily="18" charset="0"/>
                <a:ea typeface="楷体_GB2312"/>
              </a:rPr>
              <a:t>正弦分布，</a:t>
            </a:r>
            <a:r>
              <a:rPr kumimoji="1" lang="zh-CN" altLang="en-US" dirty="0" smtClean="0">
                <a:latin typeface="Times New Roman" pitchFamily="18" charset="0"/>
                <a:ea typeface="楷体_GB2312"/>
              </a:rPr>
              <a:t>且随时</a:t>
            </a:r>
            <a:r>
              <a:rPr kumimoji="1" lang="zh-CN" altLang="en-US" dirty="0">
                <a:latin typeface="Times New Roman" pitchFamily="18" charset="0"/>
                <a:ea typeface="楷体_GB2312"/>
              </a:rPr>
              <a:t>间按正弦变化</a:t>
            </a:r>
            <a:endParaRPr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786" y="2227426"/>
            <a:ext cx="2707846" cy="2775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7" name="Group 89"/>
          <p:cNvGrpSpPr>
            <a:grpSpLocks/>
          </p:cNvGrpSpPr>
          <p:nvPr/>
        </p:nvGrpSpPr>
        <p:grpSpPr bwMode="auto">
          <a:xfrm>
            <a:off x="3112292" y="1885910"/>
            <a:ext cx="5106988" cy="1395413"/>
            <a:chOff x="384" y="590"/>
            <a:chExt cx="5088" cy="1042"/>
          </a:xfrm>
        </p:grpSpPr>
        <p:sp>
          <p:nvSpPr>
            <p:cNvPr id="118" name="Line 3"/>
            <p:cNvSpPr>
              <a:spLocks noChangeShapeType="1"/>
            </p:cNvSpPr>
            <p:nvPr/>
          </p:nvSpPr>
          <p:spPr bwMode="auto">
            <a:xfrm>
              <a:off x="384" y="1152"/>
              <a:ext cx="508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9" name="Group 4"/>
            <p:cNvGrpSpPr>
              <a:grpSpLocks/>
            </p:cNvGrpSpPr>
            <p:nvPr/>
          </p:nvGrpSpPr>
          <p:grpSpPr bwMode="auto">
            <a:xfrm>
              <a:off x="624" y="673"/>
              <a:ext cx="3167" cy="959"/>
              <a:chOff x="1118" y="480"/>
              <a:chExt cx="3167" cy="1440"/>
            </a:xfrm>
          </p:grpSpPr>
          <p:sp>
            <p:nvSpPr>
              <p:cNvPr id="132" name="Freeform 5"/>
              <p:cNvSpPr>
                <a:spLocks/>
              </p:cNvSpPr>
              <p:nvPr/>
            </p:nvSpPr>
            <p:spPr bwMode="auto">
              <a:xfrm>
                <a:off x="1118" y="480"/>
                <a:ext cx="1584" cy="721"/>
              </a:xfrm>
              <a:custGeom>
                <a:avLst/>
                <a:gdLst>
                  <a:gd name="T0" fmla="*/ 0 w 408"/>
                  <a:gd name="T1" fmla="*/ 14464 h 265"/>
                  <a:gd name="T2" fmla="*/ 7718 w 408"/>
                  <a:gd name="T3" fmla="*/ 10510 h 265"/>
                  <a:gd name="T4" fmla="*/ 15448 w 408"/>
                  <a:gd name="T5" fmla="*/ 7069 h 265"/>
                  <a:gd name="T6" fmla="*/ 23407 w 408"/>
                  <a:gd name="T7" fmla="*/ 4168 h 265"/>
                  <a:gd name="T8" fmla="*/ 31125 w 408"/>
                  <a:gd name="T9" fmla="*/ 1695 h 265"/>
                  <a:gd name="T10" fmla="*/ 37682 w 408"/>
                  <a:gd name="T11" fmla="*/ 443 h 265"/>
                  <a:gd name="T12" fmla="*/ 45416 w 408"/>
                  <a:gd name="T13" fmla="*/ 0 h 265"/>
                  <a:gd name="T14" fmla="*/ 53371 w 408"/>
                  <a:gd name="T15" fmla="*/ 443 h 265"/>
                  <a:gd name="T16" fmla="*/ 61089 w 408"/>
                  <a:gd name="T17" fmla="*/ 1695 h 265"/>
                  <a:gd name="T18" fmla="*/ 68822 w 408"/>
                  <a:gd name="T19" fmla="*/ 4168 h 265"/>
                  <a:gd name="T20" fmla="*/ 76781 w 408"/>
                  <a:gd name="T21" fmla="*/ 7069 h 265"/>
                  <a:gd name="T22" fmla="*/ 84496 w 408"/>
                  <a:gd name="T23" fmla="*/ 10733 h 265"/>
                  <a:gd name="T24" fmla="*/ 92454 w 408"/>
                  <a:gd name="T25" fmla="*/ 14464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8" h="265">
                    <a:moveTo>
                      <a:pt x="0" y="264"/>
                    </a:moveTo>
                    <a:lnTo>
                      <a:pt x="34" y="192"/>
                    </a:lnTo>
                    <a:lnTo>
                      <a:pt x="68" y="129"/>
                    </a:lnTo>
                    <a:lnTo>
                      <a:pt x="103" y="76"/>
                    </a:lnTo>
                    <a:lnTo>
                      <a:pt x="137" y="31"/>
                    </a:lnTo>
                    <a:lnTo>
                      <a:pt x="166" y="8"/>
                    </a:lnTo>
                    <a:lnTo>
                      <a:pt x="200" y="0"/>
                    </a:lnTo>
                    <a:lnTo>
                      <a:pt x="235" y="8"/>
                    </a:lnTo>
                    <a:lnTo>
                      <a:pt x="269" y="31"/>
                    </a:lnTo>
                    <a:lnTo>
                      <a:pt x="303" y="76"/>
                    </a:lnTo>
                    <a:lnTo>
                      <a:pt x="338" y="129"/>
                    </a:lnTo>
                    <a:lnTo>
                      <a:pt x="372" y="196"/>
                    </a:lnTo>
                    <a:lnTo>
                      <a:pt x="407" y="264"/>
                    </a:lnTo>
                  </a:path>
                </a:pathLst>
              </a:custGeom>
              <a:noFill/>
              <a:ln w="57150" cap="rnd" cmpd="sng">
                <a:solidFill>
                  <a:srgbClr val="006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 name="Freeform 6"/>
              <p:cNvSpPr>
                <a:spLocks/>
              </p:cNvSpPr>
              <p:nvPr/>
            </p:nvSpPr>
            <p:spPr bwMode="auto">
              <a:xfrm>
                <a:off x="2698" y="1199"/>
                <a:ext cx="1587" cy="721"/>
              </a:xfrm>
              <a:custGeom>
                <a:avLst/>
                <a:gdLst>
                  <a:gd name="T0" fmla="*/ 92473 w 409"/>
                  <a:gd name="T1" fmla="*/ 0 h 265"/>
                  <a:gd name="T2" fmla="*/ 84538 w 409"/>
                  <a:gd name="T3" fmla="*/ 3885 h 265"/>
                  <a:gd name="T4" fmla="*/ 76816 w 409"/>
                  <a:gd name="T5" fmla="*/ 7351 h 265"/>
                  <a:gd name="T6" fmla="*/ 68939 w 409"/>
                  <a:gd name="T7" fmla="*/ 10252 h 265"/>
                  <a:gd name="T8" fmla="*/ 61218 w 409"/>
                  <a:gd name="T9" fmla="*/ 12711 h 265"/>
                  <a:gd name="T10" fmla="*/ 54622 w 409"/>
                  <a:gd name="T11" fmla="*/ 13977 h 265"/>
                  <a:gd name="T12" fmla="*/ 46675 w 409"/>
                  <a:gd name="T13" fmla="*/ 14464 h 265"/>
                  <a:gd name="T14" fmla="*/ 38965 w 409"/>
                  <a:gd name="T15" fmla="*/ 13977 h 265"/>
                  <a:gd name="T16" fmla="*/ 31076 w 409"/>
                  <a:gd name="T17" fmla="*/ 12711 h 265"/>
                  <a:gd name="T18" fmla="*/ 23367 w 409"/>
                  <a:gd name="T19" fmla="*/ 10252 h 265"/>
                  <a:gd name="T20" fmla="*/ 15416 w 409"/>
                  <a:gd name="T21" fmla="*/ 7351 h 265"/>
                  <a:gd name="T22" fmla="*/ 7710 w 409"/>
                  <a:gd name="T23" fmla="*/ 3665 h 265"/>
                  <a:gd name="T24" fmla="*/ 0 w 409"/>
                  <a:gd name="T25" fmla="*/ 0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9" h="265">
                    <a:moveTo>
                      <a:pt x="408" y="0"/>
                    </a:moveTo>
                    <a:lnTo>
                      <a:pt x="373" y="71"/>
                    </a:lnTo>
                    <a:lnTo>
                      <a:pt x="339" y="134"/>
                    </a:lnTo>
                    <a:lnTo>
                      <a:pt x="304" y="187"/>
                    </a:lnTo>
                    <a:lnTo>
                      <a:pt x="270" y="232"/>
                    </a:lnTo>
                    <a:lnTo>
                      <a:pt x="241" y="255"/>
                    </a:lnTo>
                    <a:lnTo>
                      <a:pt x="206" y="264"/>
                    </a:lnTo>
                    <a:lnTo>
                      <a:pt x="172" y="255"/>
                    </a:lnTo>
                    <a:lnTo>
                      <a:pt x="137" y="232"/>
                    </a:lnTo>
                    <a:lnTo>
                      <a:pt x="103" y="187"/>
                    </a:lnTo>
                    <a:lnTo>
                      <a:pt x="68" y="134"/>
                    </a:lnTo>
                    <a:lnTo>
                      <a:pt x="34" y="67"/>
                    </a:lnTo>
                    <a:lnTo>
                      <a:pt x="0" y="0"/>
                    </a:lnTo>
                  </a:path>
                </a:pathLst>
              </a:custGeom>
              <a:noFill/>
              <a:ln w="57150" cap="rnd" cmpd="sng">
                <a:solidFill>
                  <a:srgbClr val="006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0" name="Freeform 7"/>
            <p:cNvSpPr>
              <a:spLocks/>
            </p:cNvSpPr>
            <p:nvPr/>
          </p:nvSpPr>
          <p:spPr bwMode="auto">
            <a:xfrm>
              <a:off x="3792" y="673"/>
              <a:ext cx="1584" cy="480"/>
            </a:xfrm>
            <a:custGeom>
              <a:avLst/>
              <a:gdLst>
                <a:gd name="T0" fmla="*/ 0 w 408"/>
                <a:gd name="T1" fmla="*/ 2842 h 265"/>
                <a:gd name="T2" fmla="*/ 7718 w 408"/>
                <a:gd name="T3" fmla="*/ 2067 h 265"/>
                <a:gd name="T4" fmla="*/ 15448 w 408"/>
                <a:gd name="T5" fmla="*/ 1391 h 265"/>
                <a:gd name="T6" fmla="*/ 23407 w 408"/>
                <a:gd name="T7" fmla="*/ 821 h 265"/>
                <a:gd name="T8" fmla="*/ 31125 w 408"/>
                <a:gd name="T9" fmla="*/ 331 h 265"/>
                <a:gd name="T10" fmla="*/ 37682 w 408"/>
                <a:gd name="T11" fmla="*/ 82 h 265"/>
                <a:gd name="T12" fmla="*/ 45416 w 408"/>
                <a:gd name="T13" fmla="*/ 0 h 265"/>
                <a:gd name="T14" fmla="*/ 53371 w 408"/>
                <a:gd name="T15" fmla="*/ 82 h 265"/>
                <a:gd name="T16" fmla="*/ 61089 w 408"/>
                <a:gd name="T17" fmla="*/ 331 h 265"/>
                <a:gd name="T18" fmla="*/ 68822 w 408"/>
                <a:gd name="T19" fmla="*/ 821 h 265"/>
                <a:gd name="T20" fmla="*/ 76781 w 408"/>
                <a:gd name="T21" fmla="*/ 1391 h 265"/>
                <a:gd name="T22" fmla="*/ 84496 w 408"/>
                <a:gd name="T23" fmla="*/ 2110 h 265"/>
                <a:gd name="T24" fmla="*/ 92454 w 408"/>
                <a:gd name="T25" fmla="*/ 2842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8" h="265">
                  <a:moveTo>
                    <a:pt x="0" y="264"/>
                  </a:moveTo>
                  <a:lnTo>
                    <a:pt x="34" y="192"/>
                  </a:lnTo>
                  <a:lnTo>
                    <a:pt x="68" y="129"/>
                  </a:lnTo>
                  <a:lnTo>
                    <a:pt x="103" y="76"/>
                  </a:lnTo>
                  <a:lnTo>
                    <a:pt x="137" y="31"/>
                  </a:lnTo>
                  <a:lnTo>
                    <a:pt x="166" y="8"/>
                  </a:lnTo>
                  <a:lnTo>
                    <a:pt x="200" y="0"/>
                  </a:lnTo>
                  <a:lnTo>
                    <a:pt x="235" y="8"/>
                  </a:lnTo>
                  <a:lnTo>
                    <a:pt x="269" y="31"/>
                  </a:lnTo>
                  <a:lnTo>
                    <a:pt x="303" y="76"/>
                  </a:lnTo>
                  <a:lnTo>
                    <a:pt x="338" y="129"/>
                  </a:lnTo>
                  <a:lnTo>
                    <a:pt x="372" y="196"/>
                  </a:lnTo>
                  <a:lnTo>
                    <a:pt x="407" y="264"/>
                  </a:lnTo>
                </a:path>
              </a:pathLst>
            </a:custGeom>
            <a:noFill/>
            <a:ln w="57150" cap="rnd" cmpd="sng">
              <a:solidFill>
                <a:srgbClr val="006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 name="Text Box 32"/>
            <p:cNvSpPr txBox="1">
              <a:spLocks noChangeArrowheads="1"/>
            </p:cNvSpPr>
            <p:nvPr/>
          </p:nvSpPr>
          <p:spPr bwMode="auto">
            <a:xfrm>
              <a:off x="427" y="590"/>
              <a:ext cx="581"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defTabSz="762000">
                <a:defRPr sz="3200">
                  <a:solidFill>
                    <a:schemeClr val="tx1"/>
                  </a:solidFill>
                  <a:latin typeface="Arial" pitchFamily="34" charset="0"/>
                  <a:ea typeface="宋体" pitchFamily="2" charset="-122"/>
                </a:defRPr>
              </a:lvl1pPr>
              <a:lvl2pPr marL="571500" defTabSz="762000">
                <a:defRPr sz="2800">
                  <a:solidFill>
                    <a:schemeClr val="tx1"/>
                  </a:solidFill>
                  <a:latin typeface="Arial" pitchFamily="34" charset="0"/>
                  <a:ea typeface="宋体" pitchFamily="2" charset="-122"/>
                </a:defRPr>
              </a:lvl2pPr>
              <a:lvl3pPr defTabSz="762000">
                <a:defRPr sz="2400">
                  <a:solidFill>
                    <a:schemeClr val="tx1"/>
                  </a:solidFill>
                  <a:latin typeface="Arial" pitchFamily="34" charset="0"/>
                  <a:ea typeface="宋体" pitchFamily="2" charset="-122"/>
                </a:defRPr>
              </a:lvl3pPr>
              <a:lvl4pPr marL="1714500" defTabSz="762000">
                <a:defRPr sz="2000">
                  <a:solidFill>
                    <a:schemeClr val="tx1"/>
                  </a:solidFill>
                  <a:latin typeface="Arial" pitchFamily="34" charset="0"/>
                  <a:ea typeface="宋体" pitchFamily="2" charset="-122"/>
                </a:defRPr>
              </a:lvl4pPr>
              <a:lvl5pPr marL="2286000" defTabSz="762000">
                <a:defRPr sz="2000">
                  <a:solidFill>
                    <a:schemeClr val="tx1"/>
                  </a:solidFill>
                  <a:latin typeface="Arial" pitchFamily="34" charset="0"/>
                  <a:ea typeface="宋体" pitchFamily="2" charset="-122"/>
                </a:defRPr>
              </a:lvl5pPr>
              <a:lvl6pPr marL="2743200" defTabSz="762000" eaLnBrk="0" hangingPunct="0">
                <a:defRPr sz="2000">
                  <a:solidFill>
                    <a:schemeClr val="tx1"/>
                  </a:solidFill>
                  <a:latin typeface="Arial" pitchFamily="34" charset="0"/>
                  <a:ea typeface="宋体" pitchFamily="2" charset="-122"/>
                </a:defRPr>
              </a:lvl6pPr>
              <a:lvl7pPr marL="3200400" defTabSz="762000" eaLnBrk="0" hangingPunct="0">
                <a:defRPr sz="2000">
                  <a:solidFill>
                    <a:schemeClr val="tx1"/>
                  </a:solidFill>
                  <a:latin typeface="Arial" pitchFamily="34" charset="0"/>
                  <a:ea typeface="宋体" pitchFamily="2" charset="-122"/>
                </a:defRPr>
              </a:lvl7pPr>
              <a:lvl8pPr marL="3657600" defTabSz="762000" eaLnBrk="0" hangingPunct="0">
                <a:defRPr sz="2000">
                  <a:solidFill>
                    <a:schemeClr val="tx1"/>
                  </a:solidFill>
                  <a:latin typeface="Arial" pitchFamily="34" charset="0"/>
                  <a:ea typeface="宋体" pitchFamily="2" charset="-122"/>
                </a:defRPr>
              </a:lvl8pPr>
              <a:lvl9pPr marL="4114800" defTabSz="762000" eaLnBrk="0" hangingPunct="0">
                <a:defRPr sz="2000">
                  <a:solidFill>
                    <a:schemeClr val="tx1"/>
                  </a:solidFill>
                  <a:latin typeface="Arial" pitchFamily="34" charset="0"/>
                  <a:ea typeface="宋体" pitchFamily="2" charset="-122"/>
                </a:defRPr>
              </a:lvl9pPr>
            </a:lstStyle>
            <a:p>
              <a:pPr algn="ctr"/>
              <a:r>
                <a:rPr kumimoji="1" lang="zh-CN" altLang="en-US" sz="3600" i="1">
                  <a:latin typeface="Times New Roman" pitchFamily="18" charset="0"/>
                  <a:ea typeface="楷体_GB2312"/>
                  <a:sym typeface="Symbol" pitchFamily="18" charset="2"/>
                </a:rPr>
                <a:t></a:t>
              </a:r>
              <a:endParaRPr kumimoji="1" lang="zh-CN" altLang="en-US" sz="3600">
                <a:latin typeface="Times New Roman" pitchFamily="18" charset="0"/>
                <a:ea typeface="楷体_GB2312"/>
              </a:endParaRPr>
            </a:p>
          </p:txBody>
        </p:sp>
        <p:sp>
          <p:nvSpPr>
            <p:cNvPr id="122" name="Line 33"/>
            <p:cNvSpPr>
              <a:spLocks noChangeShapeType="1"/>
            </p:cNvSpPr>
            <p:nvPr/>
          </p:nvSpPr>
          <p:spPr bwMode="auto">
            <a:xfrm flipV="1">
              <a:off x="1829" y="814"/>
              <a:ext cx="0" cy="356"/>
            </a:xfrm>
            <a:prstGeom prst="line">
              <a:avLst/>
            </a:prstGeom>
            <a:noFill/>
            <a:ln w="571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 name="Text Box 35"/>
            <p:cNvSpPr txBox="1">
              <a:spLocks noChangeArrowheads="1"/>
            </p:cNvSpPr>
            <p:nvPr/>
          </p:nvSpPr>
          <p:spPr bwMode="auto">
            <a:xfrm>
              <a:off x="1632" y="1104"/>
              <a:ext cx="37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defTabSz="762000">
                <a:defRPr sz="3200">
                  <a:solidFill>
                    <a:schemeClr val="tx1"/>
                  </a:solidFill>
                  <a:latin typeface="Arial" pitchFamily="34" charset="0"/>
                  <a:ea typeface="宋体" pitchFamily="2" charset="-122"/>
                </a:defRPr>
              </a:lvl1pPr>
              <a:lvl2pPr marL="571500" defTabSz="762000">
                <a:defRPr sz="2800">
                  <a:solidFill>
                    <a:schemeClr val="tx1"/>
                  </a:solidFill>
                  <a:latin typeface="Arial" pitchFamily="34" charset="0"/>
                  <a:ea typeface="宋体" pitchFamily="2" charset="-122"/>
                </a:defRPr>
              </a:lvl2pPr>
              <a:lvl3pPr defTabSz="762000">
                <a:defRPr sz="2400">
                  <a:solidFill>
                    <a:schemeClr val="tx1"/>
                  </a:solidFill>
                  <a:latin typeface="Arial" pitchFamily="34" charset="0"/>
                  <a:ea typeface="宋体" pitchFamily="2" charset="-122"/>
                </a:defRPr>
              </a:lvl3pPr>
              <a:lvl4pPr marL="1714500" defTabSz="762000">
                <a:defRPr sz="2000">
                  <a:solidFill>
                    <a:schemeClr val="tx1"/>
                  </a:solidFill>
                  <a:latin typeface="Arial" pitchFamily="34" charset="0"/>
                  <a:ea typeface="宋体" pitchFamily="2" charset="-122"/>
                </a:defRPr>
              </a:lvl4pPr>
              <a:lvl5pPr marL="2286000" defTabSz="762000">
                <a:defRPr sz="2000">
                  <a:solidFill>
                    <a:schemeClr val="tx1"/>
                  </a:solidFill>
                  <a:latin typeface="Arial" pitchFamily="34" charset="0"/>
                  <a:ea typeface="宋体" pitchFamily="2" charset="-122"/>
                </a:defRPr>
              </a:lvl5pPr>
              <a:lvl6pPr marL="2743200" defTabSz="762000" eaLnBrk="0" hangingPunct="0">
                <a:defRPr sz="2000">
                  <a:solidFill>
                    <a:schemeClr val="tx1"/>
                  </a:solidFill>
                  <a:latin typeface="Arial" pitchFamily="34" charset="0"/>
                  <a:ea typeface="宋体" pitchFamily="2" charset="-122"/>
                </a:defRPr>
              </a:lvl6pPr>
              <a:lvl7pPr marL="3200400" defTabSz="762000" eaLnBrk="0" hangingPunct="0">
                <a:defRPr sz="2000">
                  <a:solidFill>
                    <a:schemeClr val="tx1"/>
                  </a:solidFill>
                  <a:latin typeface="Arial" pitchFamily="34" charset="0"/>
                  <a:ea typeface="宋体" pitchFamily="2" charset="-122"/>
                </a:defRPr>
              </a:lvl7pPr>
              <a:lvl8pPr marL="3657600" defTabSz="762000" eaLnBrk="0" hangingPunct="0">
                <a:defRPr sz="2000">
                  <a:solidFill>
                    <a:schemeClr val="tx1"/>
                  </a:solidFill>
                  <a:latin typeface="Arial" pitchFamily="34" charset="0"/>
                  <a:ea typeface="宋体" pitchFamily="2" charset="-122"/>
                </a:defRPr>
              </a:lvl8pPr>
              <a:lvl9pPr marL="4114800" defTabSz="762000" eaLnBrk="0" hangingPunct="0">
                <a:defRPr sz="2000">
                  <a:solidFill>
                    <a:schemeClr val="tx1"/>
                  </a:solidFill>
                  <a:latin typeface="Arial" pitchFamily="34" charset="0"/>
                  <a:ea typeface="宋体" pitchFamily="2" charset="-122"/>
                </a:defRPr>
              </a:lvl9pPr>
            </a:lstStyle>
            <a:p>
              <a:pPr algn="ctr"/>
              <a:r>
                <a:rPr kumimoji="1" lang="zh-CN" altLang="en-US" dirty="0">
                  <a:latin typeface="Times New Roman" pitchFamily="18" charset="0"/>
                  <a:ea typeface="楷体_GB2312"/>
                </a:rPr>
                <a:t>②</a:t>
              </a:r>
            </a:p>
          </p:txBody>
        </p:sp>
        <p:sp>
          <p:nvSpPr>
            <p:cNvPr id="124" name="Text Box 46"/>
            <p:cNvSpPr txBox="1">
              <a:spLocks noChangeArrowheads="1"/>
            </p:cNvSpPr>
            <p:nvPr/>
          </p:nvSpPr>
          <p:spPr bwMode="auto">
            <a:xfrm>
              <a:off x="2016" y="816"/>
              <a:ext cx="37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defTabSz="762000">
                <a:defRPr sz="3200">
                  <a:solidFill>
                    <a:schemeClr val="tx1"/>
                  </a:solidFill>
                  <a:latin typeface="Arial" pitchFamily="34" charset="0"/>
                  <a:ea typeface="宋体" pitchFamily="2" charset="-122"/>
                </a:defRPr>
              </a:lvl1pPr>
              <a:lvl2pPr marL="571500" defTabSz="762000">
                <a:defRPr sz="2800">
                  <a:solidFill>
                    <a:schemeClr val="tx1"/>
                  </a:solidFill>
                  <a:latin typeface="Arial" pitchFamily="34" charset="0"/>
                  <a:ea typeface="宋体" pitchFamily="2" charset="-122"/>
                </a:defRPr>
              </a:lvl2pPr>
              <a:lvl3pPr defTabSz="762000">
                <a:defRPr sz="2400">
                  <a:solidFill>
                    <a:schemeClr val="tx1"/>
                  </a:solidFill>
                  <a:latin typeface="Arial" pitchFamily="34" charset="0"/>
                  <a:ea typeface="宋体" pitchFamily="2" charset="-122"/>
                </a:defRPr>
              </a:lvl3pPr>
              <a:lvl4pPr marL="1714500" defTabSz="762000">
                <a:defRPr sz="2000">
                  <a:solidFill>
                    <a:schemeClr val="tx1"/>
                  </a:solidFill>
                  <a:latin typeface="Arial" pitchFamily="34" charset="0"/>
                  <a:ea typeface="宋体" pitchFamily="2" charset="-122"/>
                </a:defRPr>
              </a:lvl4pPr>
              <a:lvl5pPr marL="2286000" defTabSz="762000">
                <a:defRPr sz="2000">
                  <a:solidFill>
                    <a:schemeClr val="tx1"/>
                  </a:solidFill>
                  <a:latin typeface="Arial" pitchFamily="34" charset="0"/>
                  <a:ea typeface="宋体" pitchFamily="2" charset="-122"/>
                </a:defRPr>
              </a:lvl5pPr>
              <a:lvl6pPr marL="2743200" defTabSz="762000" eaLnBrk="0" hangingPunct="0">
                <a:defRPr sz="2000">
                  <a:solidFill>
                    <a:schemeClr val="tx1"/>
                  </a:solidFill>
                  <a:latin typeface="Arial" pitchFamily="34" charset="0"/>
                  <a:ea typeface="宋体" pitchFamily="2" charset="-122"/>
                </a:defRPr>
              </a:lvl6pPr>
              <a:lvl7pPr marL="3200400" defTabSz="762000" eaLnBrk="0" hangingPunct="0">
                <a:defRPr sz="2000">
                  <a:solidFill>
                    <a:schemeClr val="tx1"/>
                  </a:solidFill>
                  <a:latin typeface="Arial" pitchFamily="34" charset="0"/>
                  <a:ea typeface="宋体" pitchFamily="2" charset="-122"/>
                </a:defRPr>
              </a:lvl7pPr>
              <a:lvl8pPr marL="3657600" defTabSz="762000" eaLnBrk="0" hangingPunct="0">
                <a:defRPr sz="2000">
                  <a:solidFill>
                    <a:schemeClr val="tx1"/>
                  </a:solidFill>
                  <a:latin typeface="Arial" pitchFamily="34" charset="0"/>
                  <a:ea typeface="宋体" pitchFamily="2" charset="-122"/>
                </a:defRPr>
              </a:lvl8pPr>
              <a:lvl9pPr marL="4114800" defTabSz="762000" eaLnBrk="0" hangingPunct="0">
                <a:defRPr sz="2000">
                  <a:solidFill>
                    <a:schemeClr val="tx1"/>
                  </a:solidFill>
                  <a:latin typeface="Arial" pitchFamily="34" charset="0"/>
                  <a:ea typeface="宋体" pitchFamily="2" charset="-122"/>
                </a:defRPr>
              </a:lvl9pPr>
            </a:lstStyle>
            <a:p>
              <a:pPr algn="ctr"/>
              <a:r>
                <a:rPr kumimoji="1" lang="zh-CN" altLang="en-US">
                  <a:latin typeface="Times New Roman" pitchFamily="18" charset="0"/>
                  <a:ea typeface="楷体_GB2312"/>
                </a:rPr>
                <a:t>③</a:t>
              </a:r>
            </a:p>
          </p:txBody>
        </p:sp>
        <p:sp>
          <p:nvSpPr>
            <p:cNvPr id="125" name="Text Box 53"/>
            <p:cNvSpPr txBox="1">
              <a:spLocks noChangeArrowheads="1"/>
            </p:cNvSpPr>
            <p:nvPr/>
          </p:nvSpPr>
          <p:spPr bwMode="auto">
            <a:xfrm>
              <a:off x="3601" y="816"/>
              <a:ext cx="3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defTabSz="762000">
                <a:defRPr sz="3200">
                  <a:solidFill>
                    <a:schemeClr val="tx1"/>
                  </a:solidFill>
                  <a:latin typeface="Arial" pitchFamily="34" charset="0"/>
                  <a:ea typeface="宋体" pitchFamily="2" charset="-122"/>
                </a:defRPr>
              </a:lvl1pPr>
              <a:lvl2pPr marL="571500" defTabSz="762000">
                <a:defRPr sz="2800">
                  <a:solidFill>
                    <a:schemeClr val="tx1"/>
                  </a:solidFill>
                  <a:latin typeface="Arial" pitchFamily="34" charset="0"/>
                  <a:ea typeface="宋体" pitchFamily="2" charset="-122"/>
                </a:defRPr>
              </a:lvl2pPr>
              <a:lvl3pPr defTabSz="762000">
                <a:defRPr sz="2400">
                  <a:solidFill>
                    <a:schemeClr val="tx1"/>
                  </a:solidFill>
                  <a:latin typeface="Arial" pitchFamily="34" charset="0"/>
                  <a:ea typeface="宋体" pitchFamily="2" charset="-122"/>
                </a:defRPr>
              </a:lvl3pPr>
              <a:lvl4pPr marL="1714500" defTabSz="762000">
                <a:defRPr sz="2000">
                  <a:solidFill>
                    <a:schemeClr val="tx1"/>
                  </a:solidFill>
                  <a:latin typeface="Arial" pitchFamily="34" charset="0"/>
                  <a:ea typeface="宋体" pitchFamily="2" charset="-122"/>
                </a:defRPr>
              </a:lvl4pPr>
              <a:lvl5pPr marL="2286000" defTabSz="762000">
                <a:defRPr sz="2000">
                  <a:solidFill>
                    <a:schemeClr val="tx1"/>
                  </a:solidFill>
                  <a:latin typeface="Arial" pitchFamily="34" charset="0"/>
                  <a:ea typeface="宋体" pitchFamily="2" charset="-122"/>
                </a:defRPr>
              </a:lvl5pPr>
              <a:lvl6pPr marL="2743200" defTabSz="762000" eaLnBrk="0" hangingPunct="0">
                <a:defRPr sz="2000">
                  <a:solidFill>
                    <a:schemeClr val="tx1"/>
                  </a:solidFill>
                  <a:latin typeface="Arial" pitchFamily="34" charset="0"/>
                  <a:ea typeface="宋体" pitchFamily="2" charset="-122"/>
                </a:defRPr>
              </a:lvl6pPr>
              <a:lvl7pPr marL="3200400" defTabSz="762000" eaLnBrk="0" hangingPunct="0">
                <a:defRPr sz="2000">
                  <a:solidFill>
                    <a:schemeClr val="tx1"/>
                  </a:solidFill>
                  <a:latin typeface="Arial" pitchFamily="34" charset="0"/>
                  <a:ea typeface="宋体" pitchFamily="2" charset="-122"/>
                </a:defRPr>
              </a:lvl7pPr>
              <a:lvl8pPr marL="3657600" defTabSz="762000" eaLnBrk="0" hangingPunct="0">
                <a:defRPr sz="2000">
                  <a:solidFill>
                    <a:schemeClr val="tx1"/>
                  </a:solidFill>
                  <a:latin typeface="Arial" pitchFamily="34" charset="0"/>
                  <a:ea typeface="宋体" pitchFamily="2" charset="-122"/>
                </a:defRPr>
              </a:lvl8pPr>
              <a:lvl9pPr marL="4114800" defTabSz="762000" eaLnBrk="0" hangingPunct="0">
                <a:defRPr sz="2000">
                  <a:solidFill>
                    <a:schemeClr val="tx1"/>
                  </a:solidFill>
                  <a:latin typeface="Arial" pitchFamily="34" charset="0"/>
                  <a:ea typeface="宋体" pitchFamily="2" charset="-122"/>
                </a:defRPr>
              </a:lvl9pPr>
            </a:lstStyle>
            <a:p>
              <a:pPr algn="ctr"/>
              <a:r>
                <a:rPr kumimoji="1" lang="zh-CN" altLang="en-US" dirty="0">
                  <a:latin typeface="Times New Roman" pitchFamily="18" charset="0"/>
                  <a:ea typeface="楷体_GB2312"/>
                </a:rPr>
                <a:t>⑦</a:t>
              </a:r>
            </a:p>
          </p:txBody>
        </p:sp>
        <p:sp>
          <p:nvSpPr>
            <p:cNvPr id="126" name="Line 57"/>
            <p:cNvSpPr>
              <a:spLocks noChangeShapeType="1"/>
            </p:cNvSpPr>
            <p:nvPr/>
          </p:nvSpPr>
          <p:spPr bwMode="auto">
            <a:xfrm flipV="1">
              <a:off x="4590" y="672"/>
              <a:ext cx="0" cy="498"/>
            </a:xfrm>
            <a:prstGeom prst="line">
              <a:avLst/>
            </a:prstGeom>
            <a:noFill/>
            <a:ln w="571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 name="Text Box 61"/>
            <p:cNvSpPr txBox="1">
              <a:spLocks noChangeArrowheads="1"/>
            </p:cNvSpPr>
            <p:nvPr/>
          </p:nvSpPr>
          <p:spPr bwMode="auto">
            <a:xfrm>
              <a:off x="4385" y="1114"/>
              <a:ext cx="3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defTabSz="762000">
                <a:defRPr sz="3200">
                  <a:solidFill>
                    <a:schemeClr val="tx1"/>
                  </a:solidFill>
                  <a:latin typeface="Arial" pitchFamily="34" charset="0"/>
                  <a:ea typeface="宋体" pitchFamily="2" charset="-122"/>
                </a:defRPr>
              </a:lvl1pPr>
              <a:lvl2pPr marL="571500" defTabSz="762000">
                <a:defRPr sz="2800">
                  <a:solidFill>
                    <a:schemeClr val="tx1"/>
                  </a:solidFill>
                  <a:latin typeface="Arial" pitchFamily="34" charset="0"/>
                  <a:ea typeface="宋体" pitchFamily="2" charset="-122"/>
                </a:defRPr>
              </a:lvl2pPr>
              <a:lvl3pPr defTabSz="762000">
                <a:defRPr sz="2400">
                  <a:solidFill>
                    <a:schemeClr val="tx1"/>
                  </a:solidFill>
                  <a:latin typeface="Arial" pitchFamily="34" charset="0"/>
                  <a:ea typeface="宋体" pitchFamily="2" charset="-122"/>
                </a:defRPr>
              </a:lvl3pPr>
              <a:lvl4pPr marL="1714500" defTabSz="762000">
                <a:defRPr sz="2000">
                  <a:solidFill>
                    <a:schemeClr val="tx1"/>
                  </a:solidFill>
                  <a:latin typeface="Arial" pitchFamily="34" charset="0"/>
                  <a:ea typeface="宋体" pitchFamily="2" charset="-122"/>
                </a:defRPr>
              </a:lvl4pPr>
              <a:lvl5pPr marL="2286000" defTabSz="762000">
                <a:defRPr sz="2000">
                  <a:solidFill>
                    <a:schemeClr val="tx1"/>
                  </a:solidFill>
                  <a:latin typeface="Arial" pitchFamily="34" charset="0"/>
                  <a:ea typeface="宋体" pitchFamily="2" charset="-122"/>
                </a:defRPr>
              </a:lvl5pPr>
              <a:lvl6pPr marL="2743200" defTabSz="762000" eaLnBrk="0" hangingPunct="0">
                <a:defRPr sz="2000">
                  <a:solidFill>
                    <a:schemeClr val="tx1"/>
                  </a:solidFill>
                  <a:latin typeface="Arial" pitchFamily="34" charset="0"/>
                  <a:ea typeface="宋体" pitchFamily="2" charset="-122"/>
                </a:defRPr>
              </a:lvl6pPr>
              <a:lvl7pPr marL="3200400" defTabSz="762000" eaLnBrk="0" hangingPunct="0">
                <a:defRPr sz="2000">
                  <a:solidFill>
                    <a:schemeClr val="tx1"/>
                  </a:solidFill>
                  <a:latin typeface="Arial" pitchFamily="34" charset="0"/>
                  <a:ea typeface="宋体" pitchFamily="2" charset="-122"/>
                </a:defRPr>
              </a:lvl7pPr>
              <a:lvl8pPr marL="3657600" defTabSz="762000" eaLnBrk="0" hangingPunct="0">
                <a:defRPr sz="2000">
                  <a:solidFill>
                    <a:schemeClr val="tx1"/>
                  </a:solidFill>
                  <a:latin typeface="Arial" pitchFamily="34" charset="0"/>
                  <a:ea typeface="宋体" pitchFamily="2" charset="-122"/>
                </a:defRPr>
              </a:lvl8pPr>
              <a:lvl9pPr marL="4114800" defTabSz="762000" eaLnBrk="0" hangingPunct="0">
                <a:defRPr sz="2000">
                  <a:solidFill>
                    <a:schemeClr val="tx1"/>
                  </a:solidFill>
                  <a:latin typeface="Arial" pitchFamily="34" charset="0"/>
                  <a:ea typeface="宋体" pitchFamily="2" charset="-122"/>
                </a:defRPr>
              </a:lvl9pPr>
            </a:lstStyle>
            <a:p>
              <a:pPr algn="ctr"/>
              <a:r>
                <a:rPr kumimoji="1" lang="zh-CN" altLang="en-US">
                  <a:latin typeface="Times New Roman" pitchFamily="18" charset="0"/>
                  <a:ea typeface="楷体_GB2312"/>
                </a:rPr>
                <a:t>⑨</a:t>
              </a:r>
            </a:p>
          </p:txBody>
        </p:sp>
        <p:sp>
          <p:nvSpPr>
            <p:cNvPr id="128" name="Line 65"/>
            <p:cNvSpPr>
              <a:spLocks noChangeShapeType="1"/>
            </p:cNvSpPr>
            <p:nvPr/>
          </p:nvSpPr>
          <p:spPr bwMode="auto">
            <a:xfrm>
              <a:off x="2995" y="1170"/>
              <a:ext cx="0" cy="462"/>
            </a:xfrm>
            <a:prstGeom prst="line">
              <a:avLst/>
            </a:prstGeom>
            <a:noFill/>
            <a:ln w="571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 name="Text Box 68"/>
            <p:cNvSpPr txBox="1">
              <a:spLocks noChangeArrowheads="1"/>
            </p:cNvSpPr>
            <p:nvPr/>
          </p:nvSpPr>
          <p:spPr bwMode="auto">
            <a:xfrm>
              <a:off x="2833" y="816"/>
              <a:ext cx="37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defTabSz="762000">
                <a:defRPr sz="3200">
                  <a:solidFill>
                    <a:schemeClr val="tx1"/>
                  </a:solidFill>
                  <a:latin typeface="Arial" pitchFamily="34" charset="0"/>
                  <a:ea typeface="宋体" pitchFamily="2" charset="-122"/>
                </a:defRPr>
              </a:lvl1pPr>
              <a:lvl2pPr marL="571500" defTabSz="762000">
                <a:defRPr sz="2800">
                  <a:solidFill>
                    <a:schemeClr val="tx1"/>
                  </a:solidFill>
                  <a:latin typeface="Arial" pitchFamily="34" charset="0"/>
                  <a:ea typeface="宋体" pitchFamily="2" charset="-122"/>
                </a:defRPr>
              </a:lvl2pPr>
              <a:lvl3pPr defTabSz="762000">
                <a:defRPr sz="2400">
                  <a:solidFill>
                    <a:schemeClr val="tx1"/>
                  </a:solidFill>
                  <a:latin typeface="Arial" pitchFamily="34" charset="0"/>
                  <a:ea typeface="宋体" pitchFamily="2" charset="-122"/>
                </a:defRPr>
              </a:lvl3pPr>
              <a:lvl4pPr marL="1714500" defTabSz="762000">
                <a:defRPr sz="2000">
                  <a:solidFill>
                    <a:schemeClr val="tx1"/>
                  </a:solidFill>
                  <a:latin typeface="Arial" pitchFamily="34" charset="0"/>
                  <a:ea typeface="宋体" pitchFamily="2" charset="-122"/>
                </a:defRPr>
              </a:lvl4pPr>
              <a:lvl5pPr marL="2286000" defTabSz="762000">
                <a:defRPr sz="2000">
                  <a:solidFill>
                    <a:schemeClr val="tx1"/>
                  </a:solidFill>
                  <a:latin typeface="Arial" pitchFamily="34" charset="0"/>
                  <a:ea typeface="宋体" pitchFamily="2" charset="-122"/>
                </a:defRPr>
              </a:lvl5pPr>
              <a:lvl6pPr marL="2743200" defTabSz="762000" eaLnBrk="0" hangingPunct="0">
                <a:defRPr sz="2000">
                  <a:solidFill>
                    <a:schemeClr val="tx1"/>
                  </a:solidFill>
                  <a:latin typeface="Arial" pitchFamily="34" charset="0"/>
                  <a:ea typeface="宋体" pitchFamily="2" charset="-122"/>
                </a:defRPr>
              </a:lvl6pPr>
              <a:lvl7pPr marL="3200400" defTabSz="762000" eaLnBrk="0" hangingPunct="0">
                <a:defRPr sz="2000">
                  <a:solidFill>
                    <a:schemeClr val="tx1"/>
                  </a:solidFill>
                  <a:latin typeface="Arial" pitchFamily="34" charset="0"/>
                  <a:ea typeface="宋体" pitchFamily="2" charset="-122"/>
                </a:defRPr>
              </a:lvl7pPr>
              <a:lvl8pPr marL="3657600" defTabSz="762000" eaLnBrk="0" hangingPunct="0">
                <a:defRPr sz="2000">
                  <a:solidFill>
                    <a:schemeClr val="tx1"/>
                  </a:solidFill>
                  <a:latin typeface="Arial" pitchFamily="34" charset="0"/>
                  <a:ea typeface="宋体" pitchFamily="2" charset="-122"/>
                </a:defRPr>
              </a:lvl8pPr>
              <a:lvl9pPr marL="4114800" defTabSz="762000" eaLnBrk="0" hangingPunct="0">
                <a:defRPr sz="2000">
                  <a:solidFill>
                    <a:schemeClr val="tx1"/>
                  </a:solidFill>
                  <a:latin typeface="Arial" pitchFamily="34" charset="0"/>
                  <a:ea typeface="宋体" pitchFamily="2" charset="-122"/>
                </a:defRPr>
              </a:lvl9pPr>
            </a:lstStyle>
            <a:p>
              <a:pPr algn="ctr"/>
              <a:r>
                <a:rPr kumimoji="1" lang="zh-CN" altLang="en-US">
                  <a:latin typeface="Times New Roman" pitchFamily="18" charset="0"/>
                  <a:ea typeface="楷体_GB2312"/>
                </a:rPr>
                <a:t>⑤</a:t>
              </a:r>
            </a:p>
          </p:txBody>
        </p:sp>
        <p:sp>
          <p:nvSpPr>
            <p:cNvPr id="130" name="Line 76"/>
            <p:cNvSpPr>
              <a:spLocks noChangeShapeType="1"/>
            </p:cNvSpPr>
            <p:nvPr/>
          </p:nvSpPr>
          <p:spPr bwMode="auto">
            <a:xfrm flipV="1">
              <a:off x="1388" y="663"/>
              <a:ext cx="0" cy="498"/>
            </a:xfrm>
            <a:prstGeom prst="line">
              <a:avLst/>
            </a:prstGeom>
            <a:noFill/>
            <a:ln w="571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 name="Text Box 77"/>
            <p:cNvSpPr txBox="1">
              <a:spLocks noChangeArrowheads="1"/>
            </p:cNvSpPr>
            <p:nvPr/>
          </p:nvSpPr>
          <p:spPr bwMode="auto">
            <a:xfrm>
              <a:off x="1198" y="1114"/>
              <a:ext cx="374"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defTabSz="762000">
                <a:defRPr sz="3200">
                  <a:solidFill>
                    <a:schemeClr val="tx1"/>
                  </a:solidFill>
                  <a:latin typeface="Arial" pitchFamily="34" charset="0"/>
                  <a:ea typeface="宋体" pitchFamily="2" charset="-122"/>
                </a:defRPr>
              </a:lvl1pPr>
              <a:lvl2pPr marL="571500" defTabSz="762000">
                <a:defRPr sz="2800">
                  <a:solidFill>
                    <a:schemeClr val="tx1"/>
                  </a:solidFill>
                  <a:latin typeface="Arial" pitchFamily="34" charset="0"/>
                  <a:ea typeface="宋体" pitchFamily="2" charset="-122"/>
                </a:defRPr>
              </a:lvl2pPr>
              <a:lvl3pPr defTabSz="762000">
                <a:defRPr sz="2400">
                  <a:solidFill>
                    <a:schemeClr val="tx1"/>
                  </a:solidFill>
                  <a:latin typeface="Arial" pitchFamily="34" charset="0"/>
                  <a:ea typeface="宋体" pitchFamily="2" charset="-122"/>
                </a:defRPr>
              </a:lvl3pPr>
              <a:lvl4pPr marL="1714500" defTabSz="762000">
                <a:defRPr sz="2000">
                  <a:solidFill>
                    <a:schemeClr val="tx1"/>
                  </a:solidFill>
                  <a:latin typeface="Arial" pitchFamily="34" charset="0"/>
                  <a:ea typeface="宋体" pitchFamily="2" charset="-122"/>
                </a:defRPr>
              </a:lvl4pPr>
              <a:lvl5pPr marL="2286000" defTabSz="762000">
                <a:defRPr sz="2000">
                  <a:solidFill>
                    <a:schemeClr val="tx1"/>
                  </a:solidFill>
                  <a:latin typeface="Arial" pitchFamily="34" charset="0"/>
                  <a:ea typeface="宋体" pitchFamily="2" charset="-122"/>
                </a:defRPr>
              </a:lvl5pPr>
              <a:lvl6pPr marL="2743200" defTabSz="762000" eaLnBrk="0" hangingPunct="0">
                <a:defRPr sz="2000">
                  <a:solidFill>
                    <a:schemeClr val="tx1"/>
                  </a:solidFill>
                  <a:latin typeface="Arial" pitchFamily="34" charset="0"/>
                  <a:ea typeface="宋体" pitchFamily="2" charset="-122"/>
                </a:defRPr>
              </a:lvl6pPr>
              <a:lvl7pPr marL="3200400" defTabSz="762000" eaLnBrk="0" hangingPunct="0">
                <a:defRPr sz="2000">
                  <a:solidFill>
                    <a:schemeClr val="tx1"/>
                  </a:solidFill>
                  <a:latin typeface="Arial" pitchFamily="34" charset="0"/>
                  <a:ea typeface="宋体" pitchFamily="2" charset="-122"/>
                </a:defRPr>
              </a:lvl7pPr>
              <a:lvl8pPr marL="3657600" defTabSz="762000" eaLnBrk="0" hangingPunct="0">
                <a:defRPr sz="2000">
                  <a:solidFill>
                    <a:schemeClr val="tx1"/>
                  </a:solidFill>
                  <a:latin typeface="Arial" pitchFamily="34" charset="0"/>
                  <a:ea typeface="宋体" pitchFamily="2" charset="-122"/>
                </a:defRPr>
              </a:lvl8pPr>
              <a:lvl9pPr marL="4114800" defTabSz="762000" eaLnBrk="0" hangingPunct="0">
                <a:defRPr sz="2000">
                  <a:solidFill>
                    <a:schemeClr val="tx1"/>
                  </a:solidFill>
                  <a:latin typeface="Arial" pitchFamily="34" charset="0"/>
                  <a:ea typeface="宋体" pitchFamily="2" charset="-122"/>
                </a:defRPr>
              </a:lvl9pPr>
            </a:lstStyle>
            <a:p>
              <a:pPr algn="ctr"/>
              <a:r>
                <a:rPr kumimoji="1" lang="zh-CN" altLang="en-US" dirty="0">
                  <a:latin typeface="Times New Roman" pitchFamily="18" charset="0"/>
                  <a:ea typeface="楷体_GB2312"/>
                </a:rPr>
                <a:t>①</a:t>
              </a:r>
            </a:p>
          </p:txBody>
        </p:sp>
      </p:grpSp>
      <p:sp>
        <p:nvSpPr>
          <p:cNvPr id="99" name="矩形 98"/>
          <p:cNvSpPr/>
          <p:nvPr/>
        </p:nvSpPr>
        <p:spPr>
          <a:xfrm>
            <a:off x="3103882" y="3429039"/>
            <a:ext cx="5932613" cy="3416320"/>
          </a:xfrm>
          <a:prstGeom prst="rect">
            <a:avLst/>
          </a:prstGeom>
        </p:spPr>
        <p:txBody>
          <a:bodyPr wrap="square">
            <a:spAutoFit/>
          </a:bodyPr>
          <a:lstStyle/>
          <a:p>
            <a:pPr>
              <a:lnSpc>
                <a:spcPct val="150000"/>
              </a:lnSpc>
              <a:buFontTx/>
              <a:buNone/>
              <a:defRPr/>
            </a:pPr>
            <a:r>
              <a:rPr lang="zh-CN" altLang="en-US" b="1" dirty="0" smtClean="0">
                <a:ea typeface="楷体_GB2312" pitchFamily="49" charset="-122"/>
              </a:rPr>
              <a:t>单相</a:t>
            </a:r>
            <a:r>
              <a:rPr lang="zh-CN" altLang="en-US" b="1" dirty="0">
                <a:ea typeface="楷体_GB2312" pitchFamily="49" charset="-122"/>
              </a:rPr>
              <a:t>绕组产生的脉振磁动势的基波表达式为</a:t>
            </a:r>
            <a:endParaRPr lang="en-US" altLang="zh-CN" b="1" dirty="0">
              <a:ea typeface="楷体_GB2312" pitchFamily="49" charset="-122"/>
            </a:endParaRPr>
          </a:p>
          <a:p>
            <a:pPr>
              <a:lnSpc>
                <a:spcPct val="150000"/>
              </a:lnSpc>
              <a:buFontTx/>
              <a:buNone/>
              <a:defRPr/>
            </a:pPr>
            <a:endParaRPr lang="zh-CN" altLang="en-US" b="1" dirty="0">
              <a:ea typeface="楷体_GB2312" pitchFamily="49" charset="-122"/>
            </a:endParaRPr>
          </a:p>
          <a:p>
            <a:pPr>
              <a:lnSpc>
                <a:spcPct val="150000"/>
              </a:lnSpc>
              <a:defRPr/>
            </a:pPr>
            <a:endParaRPr lang="zh-CN" altLang="en-US" b="1" dirty="0"/>
          </a:p>
          <a:p>
            <a:pPr>
              <a:lnSpc>
                <a:spcPct val="150000"/>
              </a:lnSpc>
              <a:buFontTx/>
              <a:buNone/>
              <a:defRPr/>
            </a:pPr>
            <a:r>
              <a:rPr lang="en-US" altLang="zh-CN" b="1" dirty="0">
                <a:latin typeface="楷体_GB2312" pitchFamily="49" charset="-122"/>
                <a:ea typeface="楷体_GB2312" pitchFamily="49" charset="-122"/>
              </a:rPr>
              <a:t> </a:t>
            </a:r>
            <a:r>
              <a:rPr lang="en-US" altLang="zh-CN" b="1" dirty="0" smtClean="0">
                <a:latin typeface="楷体_GB2312" pitchFamily="49" charset="-122"/>
                <a:ea typeface="楷体_GB2312" pitchFamily="49" charset="-122"/>
              </a:rPr>
              <a:t>   </a:t>
            </a:r>
          </a:p>
          <a:p>
            <a:pPr>
              <a:lnSpc>
                <a:spcPct val="150000"/>
              </a:lnSpc>
              <a:buFontTx/>
              <a:buNone/>
              <a:defRPr/>
            </a:pPr>
            <a:r>
              <a:rPr lang="en-US" altLang="zh-CN" b="1" dirty="0">
                <a:latin typeface="楷体_GB2312" pitchFamily="49" charset="-122"/>
                <a:ea typeface="楷体_GB2312" pitchFamily="49" charset="-122"/>
              </a:rPr>
              <a:t> </a:t>
            </a:r>
            <a:r>
              <a:rPr lang="en-US" altLang="zh-CN" b="1" dirty="0" smtClean="0">
                <a:latin typeface="楷体_GB2312" pitchFamily="49" charset="-122"/>
                <a:ea typeface="楷体_GB2312" pitchFamily="49" charset="-122"/>
              </a:rPr>
              <a:t>  </a:t>
            </a:r>
            <a:r>
              <a:rPr lang="zh-CN" altLang="en-US" b="1" dirty="0" smtClean="0">
                <a:latin typeface="楷体_GB2312" pitchFamily="49" charset="-122"/>
                <a:ea typeface="楷体_GB2312" pitchFamily="49" charset="-122"/>
              </a:rPr>
              <a:t>按</a:t>
            </a:r>
            <a:r>
              <a:rPr lang="zh-CN" altLang="en-US" b="1" dirty="0">
                <a:latin typeface="楷体_GB2312" pitchFamily="49" charset="-122"/>
                <a:ea typeface="楷体_GB2312" pitchFamily="49" charset="-122"/>
              </a:rPr>
              <a:t>正弦波分布的脉振磁动势，可分解为两个转速相等、转向相反的旋转磁动势，其幅值为原脉振磁动势最大幅值的一半。当脉振磁动势达到正的最大值时</a:t>
            </a:r>
            <a:r>
              <a:rPr lang="en-US" altLang="zh-CN" b="1" dirty="0">
                <a:latin typeface="楷体_GB2312" pitchFamily="49" charset="-122"/>
                <a:ea typeface="楷体_GB2312" pitchFamily="49" charset="-122"/>
              </a:rPr>
              <a:t>, </a:t>
            </a:r>
            <a:r>
              <a:rPr lang="zh-CN" altLang="en-US" b="1" dirty="0">
                <a:latin typeface="楷体_GB2312" pitchFamily="49" charset="-122"/>
                <a:ea typeface="楷体_GB2312" pitchFamily="49" charset="-122"/>
              </a:rPr>
              <a:t>两个旋转磁动势分量位于该相绕组的轴线上 。</a:t>
            </a:r>
            <a:endParaRPr lang="zh-CN" altLang="en-US" sz="2000" b="1" dirty="0"/>
          </a:p>
        </p:txBody>
      </p:sp>
      <p:graphicFrame>
        <p:nvGraphicFramePr>
          <p:cNvPr id="1024" name="对象 1023"/>
          <p:cNvGraphicFramePr>
            <a:graphicFrameLocks noChangeAspect="1"/>
          </p:cNvGraphicFramePr>
          <p:nvPr>
            <p:extLst>
              <p:ext uri="{D42A27DB-BD31-4B8C-83A1-F6EECF244321}">
                <p14:modId xmlns:p14="http://schemas.microsoft.com/office/powerpoint/2010/main" val="3115550760"/>
              </p:ext>
            </p:extLst>
          </p:nvPr>
        </p:nvGraphicFramePr>
        <p:xfrm>
          <a:off x="3344779" y="3789040"/>
          <a:ext cx="2725409" cy="501107"/>
        </p:xfrm>
        <a:graphic>
          <a:graphicData uri="http://schemas.openxmlformats.org/presentationml/2006/ole">
            <mc:AlternateContent xmlns:mc="http://schemas.openxmlformats.org/markup-compatibility/2006">
              <mc:Choice xmlns:v="urn:schemas-microsoft-com:vml" Requires="v">
                <p:oleObj spid="_x0000_s1099" name="公式" r:id="rId4" imgW="1308100" imgH="241300" progId="Equation.3">
                  <p:embed/>
                </p:oleObj>
              </mc:Choice>
              <mc:Fallback>
                <p:oleObj name="公式" r:id="rId4" imgW="1308100" imgH="2413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4779" y="3789040"/>
                        <a:ext cx="2725409" cy="501107"/>
                      </a:xfrm>
                      <a:prstGeom prst="rect">
                        <a:avLst/>
                      </a:prstGeom>
                      <a:noFill/>
                      <a:ln>
                        <a:noFill/>
                      </a:ln>
                    </p:spPr>
                  </p:pic>
                </p:oleObj>
              </mc:Fallback>
            </mc:AlternateContent>
          </a:graphicData>
        </a:graphic>
      </p:graphicFrame>
      <p:graphicFrame>
        <p:nvGraphicFramePr>
          <p:cNvPr id="1025" name="对象 1024"/>
          <p:cNvGraphicFramePr>
            <a:graphicFrameLocks noChangeAspect="1"/>
          </p:cNvGraphicFramePr>
          <p:nvPr>
            <p:extLst>
              <p:ext uri="{D42A27DB-BD31-4B8C-83A1-F6EECF244321}">
                <p14:modId xmlns:p14="http://schemas.microsoft.com/office/powerpoint/2010/main" val="837920752"/>
              </p:ext>
            </p:extLst>
          </p:nvPr>
        </p:nvGraphicFramePr>
        <p:xfrm>
          <a:off x="2949632" y="4321119"/>
          <a:ext cx="5916964" cy="681429"/>
        </p:xfrm>
        <a:graphic>
          <a:graphicData uri="http://schemas.openxmlformats.org/presentationml/2006/ole">
            <mc:AlternateContent xmlns:mc="http://schemas.openxmlformats.org/markup-compatibility/2006">
              <mc:Choice xmlns:v="urn:schemas-microsoft-com:vml" Requires="v">
                <p:oleObj spid="_x0000_s1100" name="公式" r:id="rId6" imgW="3390900" imgH="393700" progId="Equation.3">
                  <p:embed/>
                </p:oleObj>
              </mc:Choice>
              <mc:Fallback>
                <p:oleObj name="公式" r:id="rId6" imgW="3390900" imgH="3937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9632" y="4321119"/>
                        <a:ext cx="5916964" cy="68142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9671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7"/>
                                        </p:tgtEl>
                                        <p:attrNameLst>
                                          <p:attrName>style.visibility</p:attrName>
                                        </p:attrNameLst>
                                      </p:cBhvr>
                                      <p:to>
                                        <p:strVal val="visible"/>
                                      </p:to>
                                    </p:set>
                                    <p:anim calcmode="lin" valueType="num">
                                      <p:cBhvr additive="base">
                                        <p:cTn id="25" dur="500" fill="hold"/>
                                        <p:tgtEl>
                                          <p:spTgt spid="117"/>
                                        </p:tgtEl>
                                        <p:attrNameLst>
                                          <p:attrName>ppt_x</p:attrName>
                                        </p:attrNameLst>
                                      </p:cBhvr>
                                      <p:tavLst>
                                        <p:tav tm="0">
                                          <p:val>
                                            <p:strVal val="#ppt_x"/>
                                          </p:val>
                                        </p:tav>
                                        <p:tav tm="100000">
                                          <p:val>
                                            <p:strVal val="#ppt_x"/>
                                          </p:val>
                                        </p:tav>
                                      </p:tavLst>
                                    </p:anim>
                                    <p:anim calcmode="lin" valueType="num">
                                      <p:cBhvr additive="base">
                                        <p:cTn id="2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9"/>
                                        </p:tgtEl>
                                        <p:attrNameLst>
                                          <p:attrName>style.visibility</p:attrName>
                                        </p:attrNameLst>
                                      </p:cBhvr>
                                      <p:to>
                                        <p:strVal val="visible"/>
                                      </p:to>
                                    </p:set>
                                    <p:anim calcmode="lin" valueType="num">
                                      <p:cBhvr additive="base">
                                        <p:cTn id="31" dur="500" fill="hold"/>
                                        <p:tgtEl>
                                          <p:spTgt spid="99"/>
                                        </p:tgtEl>
                                        <p:attrNameLst>
                                          <p:attrName>ppt_x</p:attrName>
                                        </p:attrNameLst>
                                      </p:cBhvr>
                                      <p:tavLst>
                                        <p:tav tm="0">
                                          <p:val>
                                            <p:strVal val="#ppt_x"/>
                                          </p:val>
                                        </p:tav>
                                        <p:tav tm="100000">
                                          <p:val>
                                            <p:strVal val="#ppt_x"/>
                                          </p:val>
                                        </p:tav>
                                      </p:tavLst>
                                    </p:anim>
                                    <p:anim calcmode="lin" valueType="num">
                                      <p:cBhvr additive="base">
                                        <p:cTn id="32"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24"/>
                                        </p:tgtEl>
                                        <p:attrNameLst>
                                          <p:attrName>style.visibility</p:attrName>
                                        </p:attrNameLst>
                                      </p:cBhvr>
                                      <p:to>
                                        <p:strVal val="visible"/>
                                      </p:to>
                                    </p:set>
                                    <p:anim calcmode="lin" valueType="num">
                                      <p:cBhvr additive="base">
                                        <p:cTn id="37" dur="500" fill="hold"/>
                                        <p:tgtEl>
                                          <p:spTgt spid="1024"/>
                                        </p:tgtEl>
                                        <p:attrNameLst>
                                          <p:attrName>ppt_x</p:attrName>
                                        </p:attrNameLst>
                                      </p:cBhvr>
                                      <p:tavLst>
                                        <p:tav tm="0">
                                          <p:val>
                                            <p:strVal val="#ppt_x"/>
                                          </p:val>
                                        </p:tav>
                                        <p:tav tm="100000">
                                          <p:val>
                                            <p:strVal val="#ppt_x"/>
                                          </p:val>
                                        </p:tav>
                                      </p:tavLst>
                                    </p:anim>
                                    <p:anim calcmode="lin" valueType="num">
                                      <p:cBhvr additive="base">
                                        <p:cTn id="38" dur="500" fill="hold"/>
                                        <p:tgtEl>
                                          <p:spTgt spid="102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25"/>
                                        </p:tgtEl>
                                        <p:attrNameLst>
                                          <p:attrName>style.visibility</p:attrName>
                                        </p:attrNameLst>
                                      </p:cBhvr>
                                      <p:to>
                                        <p:strVal val="visible"/>
                                      </p:to>
                                    </p:set>
                                    <p:anim calcmode="lin" valueType="num">
                                      <p:cBhvr additive="base">
                                        <p:cTn id="41" dur="500" fill="hold"/>
                                        <p:tgtEl>
                                          <p:spTgt spid="1025"/>
                                        </p:tgtEl>
                                        <p:attrNameLst>
                                          <p:attrName>ppt_x</p:attrName>
                                        </p:attrNameLst>
                                      </p:cBhvr>
                                      <p:tavLst>
                                        <p:tav tm="0">
                                          <p:val>
                                            <p:strVal val="#ppt_x"/>
                                          </p:val>
                                        </p:tav>
                                        <p:tav tm="100000">
                                          <p:val>
                                            <p:strVal val="#ppt_x"/>
                                          </p:val>
                                        </p:tav>
                                      </p:tavLst>
                                    </p:anim>
                                    <p:anim calcmode="lin" valueType="num">
                                      <p:cBhvr additive="base">
                                        <p:cTn id="42" dur="500" fill="hold"/>
                                        <p:tgtEl>
                                          <p:spTgt spid="10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2"/>
          <p:cNvSpPr>
            <a:spLocks noChangeArrowheads="1"/>
          </p:cNvSpPr>
          <p:nvPr/>
        </p:nvSpPr>
        <p:spPr bwMode="auto">
          <a:xfrm>
            <a:off x="323528" y="476326"/>
            <a:ext cx="40957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defTabSz="762000"/>
            <a:r>
              <a:rPr kumimoji="1" lang="zh-CN" altLang="en-US" sz="2800" dirty="0">
                <a:solidFill>
                  <a:srgbClr val="0000FF"/>
                </a:solidFill>
              </a:rPr>
              <a:t>单相异步电动机的特点：</a:t>
            </a:r>
          </a:p>
        </p:txBody>
      </p:sp>
      <p:sp>
        <p:nvSpPr>
          <p:cNvPr id="3" name="Text Box 43"/>
          <p:cNvSpPr txBox="1">
            <a:spLocks noChangeArrowheads="1"/>
          </p:cNvSpPr>
          <p:nvPr/>
        </p:nvSpPr>
        <p:spPr bwMode="auto">
          <a:xfrm>
            <a:off x="1031360" y="967308"/>
            <a:ext cx="203132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defTabSz="762000">
              <a:defRPr sz="3200">
                <a:solidFill>
                  <a:schemeClr val="tx1"/>
                </a:solidFill>
                <a:latin typeface="Arial" pitchFamily="34" charset="0"/>
                <a:ea typeface="宋体" pitchFamily="2" charset="-122"/>
              </a:defRPr>
            </a:lvl1pPr>
            <a:lvl2pPr marL="571500" defTabSz="762000">
              <a:defRPr sz="2800">
                <a:solidFill>
                  <a:schemeClr val="tx1"/>
                </a:solidFill>
                <a:latin typeface="Arial" pitchFamily="34" charset="0"/>
                <a:ea typeface="宋体" pitchFamily="2" charset="-122"/>
              </a:defRPr>
            </a:lvl2pPr>
            <a:lvl3pPr defTabSz="762000">
              <a:defRPr sz="2400">
                <a:solidFill>
                  <a:schemeClr val="tx1"/>
                </a:solidFill>
                <a:latin typeface="Arial" pitchFamily="34" charset="0"/>
                <a:ea typeface="宋体" pitchFamily="2" charset="-122"/>
              </a:defRPr>
            </a:lvl3pPr>
            <a:lvl4pPr marL="1714500" defTabSz="762000">
              <a:defRPr sz="2000">
                <a:solidFill>
                  <a:schemeClr val="tx1"/>
                </a:solidFill>
                <a:latin typeface="Arial" pitchFamily="34" charset="0"/>
                <a:ea typeface="宋体" pitchFamily="2" charset="-122"/>
              </a:defRPr>
            </a:lvl4pPr>
            <a:lvl5pPr marL="2286000" defTabSz="762000">
              <a:defRPr sz="2000">
                <a:solidFill>
                  <a:schemeClr val="tx1"/>
                </a:solidFill>
                <a:latin typeface="Arial" pitchFamily="34" charset="0"/>
                <a:ea typeface="宋体" pitchFamily="2" charset="-122"/>
              </a:defRPr>
            </a:lvl5pPr>
            <a:lvl6pPr marL="2743200" defTabSz="762000" eaLnBrk="0" hangingPunct="0">
              <a:defRPr sz="2000">
                <a:solidFill>
                  <a:schemeClr val="tx1"/>
                </a:solidFill>
                <a:latin typeface="Arial" pitchFamily="34" charset="0"/>
                <a:ea typeface="宋体" pitchFamily="2" charset="-122"/>
              </a:defRPr>
            </a:lvl6pPr>
            <a:lvl7pPr marL="3200400" defTabSz="762000" eaLnBrk="0" hangingPunct="0">
              <a:defRPr sz="2000">
                <a:solidFill>
                  <a:schemeClr val="tx1"/>
                </a:solidFill>
                <a:latin typeface="Arial" pitchFamily="34" charset="0"/>
                <a:ea typeface="宋体" pitchFamily="2" charset="-122"/>
              </a:defRPr>
            </a:lvl7pPr>
            <a:lvl8pPr marL="3657600" defTabSz="762000" eaLnBrk="0" hangingPunct="0">
              <a:defRPr sz="2000">
                <a:solidFill>
                  <a:schemeClr val="tx1"/>
                </a:solidFill>
                <a:latin typeface="Arial" pitchFamily="34" charset="0"/>
                <a:ea typeface="宋体" pitchFamily="2" charset="-122"/>
              </a:defRPr>
            </a:lvl8pPr>
            <a:lvl9pPr marL="4114800" defTabSz="762000" eaLnBrk="0" hangingPunct="0">
              <a:defRPr sz="2000">
                <a:solidFill>
                  <a:schemeClr val="tx1"/>
                </a:solidFill>
                <a:latin typeface="Arial" pitchFamily="34" charset="0"/>
                <a:ea typeface="宋体" pitchFamily="2" charset="-122"/>
              </a:defRPr>
            </a:lvl9pPr>
          </a:lstStyle>
          <a:p>
            <a:pPr algn="ctr"/>
            <a:r>
              <a:rPr kumimoji="1" lang="zh-CN" altLang="en-US" sz="1800" b="1" dirty="0">
                <a:solidFill>
                  <a:srgbClr val="FF0000"/>
                </a:solidFill>
                <a:latin typeface="Times New Roman" pitchFamily="18" charset="0"/>
                <a:ea typeface="楷体_GB2312"/>
              </a:rPr>
              <a:t>自身没有起动转矩</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1150" y="380509"/>
            <a:ext cx="3752850"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矩形 43"/>
          <p:cNvSpPr/>
          <p:nvPr/>
        </p:nvSpPr>
        <p:spPr>
          <a:xfrm>
            <a:off x="336322" y="1254486"/>
            <a:ext cx="5027765" cy="1338828"/>
          </a:xfrm>
          <a:prstGeom prst="rect">
            <a:avLst/>
          </a:prstGeom>
        </p:spPr>
        <p:txBody>
          <a:bodyPr wrap="square">
            <a:spAutoFit/>
          </a:bodyPr>
          <a:lstStyle/>
          <a:p>
            <a:pPr algn="just">
              <a:lnSpc>
                <a:spcPct val="150000"/>
              </a:lnSpc>
            </a:pPr>
            <a:r>
              <a:rPr kumimoji="1" lang="zh-CN" altLang="en-US" i="1" dirty="0">
                <a:latin typeface="楷体_GB2312"/>
                <a:ea typeface="楷体_GB2312"/>
              </a:rPr>
              <a:t>当定子绕组产生的合成磁场增加时，根据右手螺旋定则和左手定则，可知转子导条左、右受力大小相等方向相反，所以没有起动转矩。</a:t>
            </a:r>
          </a:p>
        </p:txBody>
      </p:sp>
      <p:sp>
        <p:nvSpPr>
          <p:cNvPr id="45" name="矩形 44"/>
          <p:cNvSpPr/>
          <p:nvPr/>
        </p:nvSpPr>
        <p:spPr>
          <a:xfrm>
            <a:off x="323528" y="2593314"/>
            <a:ext cx="8136904" cy="1384995"/>
          </a:xfrm>
          <a:prstGeom prst="rect">
            <a:avLst/>
          </a:prstGeom>
        </p:spPr>
        <p:txBody>
          <a:bodyPr wrap="square">
            <a:spAutoFit/>
          </a:bodyPr>
          <a:lstStyle/>
          <a:p>
            <a:pPr marL="533400" indent="-533400">
              <a:lnSpc>
                <a:spcPct val="150000"/>
              </a:lnSpc>
              <a:buFontTx/>
              <a:buNone/>
            </a:pPr>
            <a:r>
              <a:rPr lang="zh-CN" altLang="en-US" sz="2000" dirty="0"/>
              <a:t>单相脉振磁场的机械</a:t>
            </a:r>
            <a:r>
              <a:rPr lang="zh-CN" altLang="en-US" sz="2000" dirty="0" smtClean="0"/>
              <a:t>特性：</a:t>
            </a:r>
            <a:endParaRPr lang="en-US" altLang="zh-CN" sz="2000" dirty="0" smtClean="0"/>
          </a:p>
          <a:p>
            <a:pPr marL="533400" indent="-533400">
              <a:lnSpc>
                <a:spcPct val="150000"/>
              </a:lnSpc>
              <a:buFontTx/>
              <a:buNone/>
            </a:pPr>
            <a:r>
              <a:rPr lang="zh-CN" altLang="en-US" dirty="0"/>
              <a:t>首先绘出脉振磁场对应的正、反转磁场的机械特性曲线。然后</a:t>
            </a:r>
            <a:r>
              <a:rPr lang="zh-CN" altLang="en-US" dirty="0" smtClean="0"/>
              <a:t>叠加</a:t>
            </a:r>
            <a:r>
              <a:rPr lang="zh-CN" altLang="en-US" dirty="0"/>
              <a:t>，即可获得</a:t>
            </a:r>
            <a:r>
              <a:rPr lang="zh-CN" altLang="en-US" dirty="0" smtClean="0"/>
              <a:t>单相</a:t>
            </a:r>
            <a:r>
              <a:rPr lang="zh-CN" altLang="en-US" dirty="0"/>
              <a:t>异步电机的机械特性</a:t>
            </a:r>
            <a:r>
              <a:rPr lang="zh-CN" altLang="en-US" dirty="0" smtClean="0"/>
              <a:t>。</a:t>
            </a:r>
            <a:endParaRPr lang="en-US" altLang="zh-CN" b="1" dirty="0"/>
          </a:p>
        </p:txBody>
      </p:sp>
      <p:graphicFrame>
        <p:nvGraphicFramePr>
          <p:cNvPr id="46" name="对象 45"/>
          <p:cNvGraphicFramePr>
            <a:graphicFrameLocks noGrp="1" noChangeAspect="1"/>
          </p:cNvGraphicFramePr>
          <p:nvPr>
            <p:extLst>
              <p:ext uri="{D42A27DB-BD31-4B8C-83A1-F6EECF244321}">
                <p14:modId xmlns:p14="http://schemas.microsoft.com/office/powerpoint/2010/main" val="411010251"/>
              </p:ext>
            </p:extLst>
          </p:nvPr>
        </p:nvGraphicFramePr>
        <p:xfrm>
          <a:off x="641435" y="4520680"/>
          <a:ext cx="2230154" cy="556245"/>
        </p:xfrm>
        <a:graphic>
          <a:graphicData uri="http://schemas.openxmlformats.org/presentationml/2006/ole">
            <mc:AlternateContent xmlns:mc="http://schemas.openxmlformats.org/markup-compatibility/2006">
              <mc:Choice xmlns:v="urn:schemas-microsoft-com:vml" Requires="v">
                <p:oleObj spid="_x0000_s2124" name="Equation" r:id="rId4" imgW="761669" imgH="190417" progId="Equation.DSMT4">
                  <p:embed/>
                </p:oleObj>
              </mc:Choice>
              <mc:Fallback>
                <p:oleObj name="Equation" r:id="rId4" imgW="761669" imgH="190417" progId="Equation.DSMT4">
                  <p:embed/>
                  <p:pic>
                    <p:nvPicPr>
                      <p:cNvPr id="0"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435" y="4520680"/>
                        <a:ext cx="2230154" cy="556245"/>
                      </a:xfrm>
                      <a:prstGeom prst="rect">
                        <a:avLst/>
                      </a:prstGeom>
                      <a:noFill/>
                      <a:ln>
                        <a:noFill/>
                      </a:ln>
                      <a:effectLst/>
                    </p:spPr>
                  </p:pic>
                </p:oleObj>
              </mc:Fallback>
            </mc:AlternateContent>
          </a:graphicData>
        </a:graphic>
      </p:graphicFrame>
      <p:pic>
        <p:nvPicPr>
          <p:cNvPr id="48" name="Picture 9" descr="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1920" y="3429000"/>
            <a:ext cx="2520950"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1" descr="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19436" y="3615123"/>
            <a:ext cx="2519362"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7" name="对象 46"/>
          <p:cNvGraphicFramePr>
            <a:graphicFrameLocks noChangeAspect="1"/>
          </p:cNvGraphicFramePr>
          <p:nvPr>
            <p:extLst>
              <p:ext uri="{D42A27DB-BD31-4B8C-83A1-F6EECF244321}">
                <p14:modId xmlns:p14="http://schemas.microsoft.com/office/powerpoint/2010/main" val="3337078050"/>
              </p:ext>
            </p:extLst>
          </p:nvPr>
        </p:nvGraphicFramePr>
        <p:xfrm>
          <a:off x="3867226" y="6450183"/>
          <a:ext cx="2014538" cy="396875"/>
        </p:xfrm>
        <a:graphic>
          <a:graphicData uri="http://schemas.openxmlformats.org/presentationml/2006/ole">
            <mc:AlternateContent xmlns:mc="http://schemas.openxmlformats.org/markup-compatibility/2006">
              <mc:Choice xmlns:v="urn:schemas-microsoft-com:vml" Requires="v">
                <p:oleObj spid="_x0000_s2125" name="Equation" r:id="rId8" imgW="1104900" imgH="228600" progId="Equation.DSMT4">
                  <p:embed/>
                </p:oleObj>
              </mc:Choice>
              <mc:Fallback>
                <p:oleObj name="Equation" r:id="rId8" imgW="1104900" imgH="2286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67226" y="6450183"/>
                        <a:ext cx="20145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 name="矩形 50"/>
          <p:cNvSpPr/>
          <p:nvPr/>
        </p:nvSpPr>
        <p:spPr>
          <a:xfrm>
            <a:off x="323528" y="5071836"/>
            <a:ext cx="3096344" cy="1285032"/>
          </a:xfrm>
          <a:prstGeom prst="rect">
            <a:avLst/>
          </a:prstGeom>
        </p:spPr>
        <p:txBody>
          <a:bodyPr wrap="square">
            <a:spAutoFit/>
          </a:bodyPr>
          <a:lstStyle/>
          <a:p>
            <a:pPr marL="533400" indent="-533400" algn="just">
              <a:lnSpc>
                <a:spcPct val="150000"/>
              </a:lnSpc>
              <a:buFontTx/>
              <a:buNone/>
            </a:pPr>
            <a:r>
              <a:rPr lang="zh-CN" altLang="en-US" dirty="0"/>
              <a:t>单相异步电机启动</a:t>
            </a:r>
            <a:r>
              <a:rPr lang="zh-CN" altLang="en-US" dirty="0" smtClean="0"/>
              <a:t>后</a:t>
            </a:r>
            <a:r>
              <a:rPr lang="en-US" altLang="zh-CN" dirty="0" smtClean="0"/>
              <a:t>n</a:t>
            </a:r>
            <a:r>
              <a:rPr lang="en-US" altLang="zh-CN" dirty="0" smtClean="0">
                <a:latin typeface="宋体"/>
                <a:ea typeface="宋体"/>
              </a:rPr>
              <a:t>≠</a:t>
            </a:r>
            <a:r>
              <a:rPr lang="en-US" altLang="zh-CN" dirty="0" smtClean="0"/>
              <a:t>0</a:t>
            </a:r>
            <a:r>
              <a:rPr lang="zh-CN" altLang="en-US" dirty="0" smtClean="0"/>
              <a:t>时，</a:t>
            </a:r>
            <a:endParaRPr lang="en-US" altLang="zh-CN" dirty="0" smtClean="0"/>
          </a:p>
          <a:p>
            <a:pPr marL="533400" indent="-533400" algn="just">
              <a:lnSpc>
                <a:spcPct val="150000"/>
              </a:lnSpc>
              <a:buFontTx/>
              <a:buNone/>
            </a:pPr>
            <a:r>
              <a:rPr lang="zh-CN" altLang="en-US" dirty="0" smtClean="0"/>
              <a:t>存在电磁力矩</a:t>
            </a:r>
            <a:r>
              <a:rPr lang="en-US" altLang="zh-CN" dirty="0" smtClean="0"/>
              <a:t>Tem</a:t>
            </a:r>
            <a:r>
              <a:rPr lang="en-US" altLang="zh-CN" dirty="0" smtClean="0">
                <a:latin typeface="宋体"/>
              </a:rPr>
              <a:t>≠</a:t>
            </a:r>
            <a:r>
              <a:rPr lang="en-US" altLang="zh-CN" dirty="0"/>
              <a:t>0 </a:t>
            </a:r>
            <a:r>
              <a:rPr lang="zh-CN" altLang="en-US" dirty="0" smtClean="0"/>
              <a:t>。存</a:t>
            </a:r>
            <a:endParaRPr lang="en-US" altLang="zh-CN" dirty="0" smtClean="0"/>
          </a:p>
          <a:p>
            <a:pPr marL="533400" indent="-533400" algn="just">
              <a:lnSpc>
                <a:spcPct val="150000"/>
              </a:lnSpc>
              <a:buFontTx/>
              <a:buNone/>
            </a:pPr>
            <a:r>
              <a:rPr lang="zh-CN" altLang="en-US" dirty="0" smtClean="0"/>
              <a:t>在</a:t>
            </a:r>
            <a:r>
              <a:rPr lang="zh-CN" altLang="en-US" b="1" dirty="0" smtClean="0">
                <a:solidFill>
                  <a:srgbClr val="FF0000"/>
                </a:solidFill>
              </a:rPr>
              <a:t>单相自转现象。</a:t>
            </a:r>
            <a:endParaRPr lang="zh-CN" altLang="en-US" b="1" dirty="0">
              <a:solidFill>
                <a:srgbClr val="FF0000"/>
              </a:solidFill>
            </a:endParaRPr>
          </a:p>
        </p:txBody>
      </p:sp>
      <p:sp>
        <p:nvSpPr>
          <p:cNvPr id="12" name="Rectangle 2"/>
          <p:cNvSpPr>
            <a:spLocks noChangeArrowheads="1"/>
          </p:cNvSpPr>
          <p:nvPr/>
        </p:nvSpPr>
        <p:spPr bwMode="auto">
          <a:xfrm>
            <a:off x="535309" y="56659"/>
            <a:ext cx="8229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pPr algn="ctr" eaLnBrk="1" hangingPunct="1"/>
            <a:r>
              <a:rPr lang="en-US" altLang="zh-CN" sz="3200" dirty="0">
                <a:solidFill>
                  <a:schemeClr val="tx2"/>
                </a:solidFill>
              </a:rPr>
              <a:t>1.</a:t>
            </a:r>
            <a:r>
              <a:rPr lang="zh-CN" altLang="en-US" sz="3200" dirty="0">
                <a:solidFill>
                  <a:schemeClr val="tx2"/>
                </a:solidFill>
              </a:rPr>
              <a:t>单相异步电动机与交流伺服电动机</a:t>
            </a:r>
            <a:endParaRPr lang="en-US" altLang="zh-CN" sz="3200" dirty="0">
              <a:solidFill>
                <a:schemeClr val="tx2"/>
              </a:solidFill>
            </a:endParaRPr>
          </a:p>
        </p:txBody>
      </p:sp>
    </p:spTree>
    <p:extLst>
      <p:ext uri="{BB962C8B-B14F-4D97-AF65-F5344CB8AC3E}">
        <p14:creationId xmlns:p14="http://schemas.microsoft.com/office/powerpoint/2010/main" val="33034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fill="hold"/>
                                        <p:tgtEl>
                                          <p:spTgt spid="44"/>
                                        </p:tgtEl>
                                        <p:attrNameLst>
                                          <p:attrName>ppt_x</p:attrName>
                                        </p:attrNameLst>
                                      </p:cBhvr>
                                      <p:tavLst>
                                        <p:tav tm="0">
                                          <p:val>
                                            <p:strVal val="#ppt_x"/>
                                          </p:val>
                                        </p:tav>
                                        <p:tav tm="100000">
                                          <p:val>
                                            <p:strVal val="#ppt_x"/>
                                          </p:val>
                                        </p:tav>
                                      </p:tavLst>
                                    </p:anim>
                                    <p:anim calcmode="lin" valueType="num">
                                      <p:cBhvr additive="base">
                                        <p:cTn id="1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200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8"/>
                                        </p:tgtEl>
                                        <p:attrNameLst>
                                          <p:attrName>style.visibility</p:attrName>
                                        </p:attrNameLst>
                                      </p:cBhvr>
                                      <p:to>
                                        <p:strVal val="visible"/>
                                      </p:to>
                                    </p:set>
                                    <p:anim calcmode="lin" valueType="num">
                                      <p:cBhvr additive="base">
                                        <p:cTn id="30" dur="500" fill="hold"/>
                                        <p:tgtEl>
                                          <p:spTgt spid="48"/>
                                        </p:tgtEl>
                                        <p:attrNameLst>
                                          <p:attrName>ppt_x</p:attrName>
                                        </p:attrNameLst>
                                      </p:cBhvr>
                                      <p:tavLst>
                                        <p:tav tm="0">
                                          <p:val>
                                            <p:strVal val="#ppt_x"/>
                                          </p:val>
                                        </p:tav>
                                        <p:tav tm="100000">
                                          <p:val>
                                            <p:strVal val="#ppt_x"/>
                                          </p:val>
                                        </p:tav>
                                      </p:tavLst>
                                    </p:anim>
                                    <p:anim calcmode="lin" valueType="num">
                                      <p:cBhvr additive="base">
                                        <p:cTn id="31"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anim calcmode="lin" valueType="num">
                                      <p:cBhvr additive="base">
                                        <p:cTn id="36" dur="500" fill="hold"/>
                                        <p:tgtEl>
                                          <p:spTgt spid="47"/>
                                        </p:tgtEl>
                                        <p:attrNameLst>
                                          <p:attrName>ppt_x</p:attrName>
                                        </p:attrNameLst>
                                      </p:cBhvr>
                                      <p:tavLst>
                                        <p:tav tm="0">
                                          <p:val>
                                            <p:strVal val="#ppt_x"/>
                                          </p:val>
                                        </p:tav>
                                        <p:tav tm="100000">
                                          <p:val>
                                            <p:strVal val="#ppt_x"/>
                                          </p:val>
                                        </p:tav>
                                      </p:tavLst>
                                    </p:anim>
                                    <p:anim calcmode="lin" valueType="num">
                                      <p:cBhvr additive="base">
                                        <p:cTn id="37"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down)">
                                      <p:cBhvr>
                                        <p:cTn id="42" dur="20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51"/>
                                        </p:tgtEl>
                                        <p:attrNameLst>
                                          <p:attrName>style.visibility</p:attrName>
                                        </p:attrNameLst>
                                      </p:cBhvr>
                                      <p:to>
                                        <p:strVal val="visible"/>
                                      </p:to>
                                    </p:set>
                                    <p:anim calcmode="lin" valueType="num">
                                      <p:cBhvr additive="base">
                                        <p:cTn id="47" dur="500" fill="hold"/>
                                        <p:tgtEl>
                                          <p:spTgt spid="51"/>
                                        </p:tgtEl>
                                        <p:attrNameLst>
                                          <p:attrName>ppt_x</p:attrName>
                                        </p:attrNameLst>
                                      </p:cBhvr>
                                      <p:tavLst>
                                        <p:tav tm="0">
                                          <p:val>
                                            <p:strVal val="#ppt_x"/>
                                          </p:val>
                                        </p:tav>
                                        <p:tav tm="100000">
                                          <p:val>
                                            <p:strVal val="#ppt_x"/>
                                          </p:val>
                                        </p:tav>
                                      </p:tavLst>
                                    </p:anim>
                                    <p:anim calcmode="lin" valueType="num">
                                      <p:cBhvr additive="base">
                                        <p:cTn id="4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4" grpId="0"/>
      <p:bldP spid="45" grpId="0"/>
      <p:bldP spid="5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20182" y="908050"/>
            <a:ext cx="2492990" cy="369332"/>
          </a:xfrm>
          <a:prstGeom prst="rect">
            <a:avLst/>
          </a:prstGeom>
        </p:spPr>
        <p:txBody>
          <a:bodyPr wrap="none">
            <a:spAutoFit/>
          </a:bodyPr>
          <a:lstStyle/>
          <a:p>
            <a:pPr>
              <a:defRPr/>
            </a:pPr>
            <a:r>
              <a:rPr kumimoji="1" lang="zh-CN" altLang="en-US" dirty="0">
                <a:solidFill>
                  <a:srgbClr val="000099"/>
                </a:solidFill>
                <a:effectLst>
                  <a:outerShdw blurRad="38100" dist="38100" dir="2700000" algn="tl">
                    <a:srgbClr val="000000"/>
                  </a:outerShdw>
                </a:effectLst>
                <a:latin typeface="Times New Roman" panose="02020603050405020304" pitchFamily="18" charset="0"/>
                <a:ea typeface="楷体_GB2312" pitchFamily="49" charset="-122"/>
              </a:rPr>
              <a:t>电容分相式异步电动机</a:t>
            </a:r>
          </a:p>
        </p:txBody>
      </p:sp>
      <p:sp>
        <p:nvSpPr>
          <p:cNvPr id="3" name="矩形 2"/>
          <p:cNvSpPr/>
          <p:nvPr/>
        </p:nvSpPr>
        <p:spPr>
          <a:xfrm>
            <a:off x="3210763" y="1126491"/>
            <a:ext cx="5112568" cy="1962076"/>
          </a:xfrm>
          <a:prstGeom prst="rect">
            <a:avLst/>
          </a:prstGeom>
        </p:spPr>
        <p:txBody>
          <a:bodyPr wrap="square">
            <a:spAutoFit/>
          </a:bodyPr>
          <a:lstStyle/>
          <a:p>
            <a:pPr algn="just">
              <a:lnSpc>
                <a:spcPct val="135000"/>
              </a:lnSpc>
              <a:defRPr/>
            </a:pPr>
            <a:r>
              <a:rPr kumimoji="1" lang="zh-CN" altLang="en-US" dirty="0">
                <a:effectLst>
                  <a:outerShdw blurRad="38100" dist="38100" dir="2700000" algn="tl">
                    <a:srgbClr val="FFFFFF"/>
                  </a:outerShdw>
                </a:effectLst>
                <a:latin typeface="楷体_GB2312" pitchFamily="49" charset="-122"/>
                <a:ea typeface="楷体_GB2312" pitchFamily="49" charset="-122"/>
              </a:rPr>
              <a:t>电容分相式异步电动机的定子中放置有两个绕组，一个是工作绕组 </a:t>
            </a:r>
            <a:r>
              <a:rPr kumimoji="1" lang="en-US" altLang="zh-CN" dirty="0">
                <a:effectLst>
                  <a:outerShdw blurRad="38100" dist="38100" dir="2700000" algn="tl">
                    <a:srgbClr val="FFFFFF"/>
                  </a:outerShdw>
                </a:effectLst>
                <a:latin typeface="楷体_GB2312" pitchFamily="49" charset="-122"/>
                <a:ea typeface="楷体_GB2312" pitchFamily="49" charset="-122"/>
              </a:rPr>
              <a:t>A</a:t>
            </a:r>
            <a:r>
              <a:rPr kumimoji="1" lang="en-US" altLang="zh-CN" dirty="0">
                <a:effectLst>
                  <a:outerShdw blurRad="38100" dist="38100" dir="2700000" algn="tl">
                    <a:srgbClr val="FFFFFF"/>
                  </a:outerShdw>
                </a:effectLst>
                <a:latin typeface="Times New Roman" panose="02020603050405020304" pitchFamily="18" charset="0"/>
                <a:ea typeface="楷体_GB2312" pitchFamily="49" charset="-122"/>
                <a:cs typeface="Times New Roman" panose="02020603050405020304" pitchFamily="18" charset="0"/>
              </a:rPr>
              <a:t>–</a:t>
            </a:r>
            <a:r>
              <a:rPr kumimoji="1" lang="en-US" altLang="zh-CN" dirty="0">
                <a:effectLst>
                  <a:outerShdw blurRad="38100" dist="38100" dir="2700000" algn="tl">
                    <a:srgbClr val="FFFFFF"/>
                  </a:outerShdw>
                </a:effectLst>
                <a:latin typeface="楷体_GB2312" pitchFamily="49" charset="-122"/>
                <a:ea typeface="楷体_GB2312" pitchFamily="49" charset="-122"/>
              </a:rPr>
              <a:t>A</a:t>
            </a:r>
            <a:r>
              <a:rPr kumimoji="1" lang="en-US" altLang="zh-CN" dirty="0">
                <a:effectLst>
                  <a:outerShdw blurRad="38100" dist="38100" dir="2700000" algn="tl">
                    <a:srgbClr val="FFFFFF"/>
                  </a:outerShdw>
                </a:effectLst>
                <a:latin typeface="楷体_GB2312" pitchFamily="49" charset="-122"/>
                <a:ea typeface="楷体_GB2312" pitchFamily="49" charset="-122"/>
                <a:cs typeface="Times New Roman" panose="02020603050405020304" pitchFamily="18" charset="0"/>
              </a:rPr>
              <a:t>'</a:t>
            </a:r>
            <a:r>
              <a:rPr kumimoji="1" lang="zh-CN" altLang="en-US" dirty="0">
                <a:effectLst>
                  <a:outerShdw blurRad="38100" dist="38100" dir="2700000" algn="tl">
                    <a:srgbClr val="FFFFFF"/>
                  </a:outerShdw>
                </a:effectLst>
                <a:latin typeface="楷体_GB2312" pitchFamily="49" charset="-122"/>
                <a:ea typeface="楷体_GB2312" pitchFamily="49" charset="-122"/>
              </a:rPr>
              <a:t>，另一个是起动绕组 </a:t>
            </a:r>
            <a:r>
              <a:rPr kumimoji="1" lang="en-US" altLang="zh-CN" dirty="0">
                <a:effectLst>
                  <a:outerShdw blurRad="38100" dist="38100" dir="2700000" algn="tl">
                    <a:srgbClr val="FFFFFF"/>
                  </a:outerShdw>
                </a:effectLst>
                <a:latin typeface="楷体_GB2312" pitchFamily="49" charset="-122"/>
                <a:ea typeface="楷体_GB2312" pitchFamily="49" charset="-122"/>
              </a:rPr>
              <a:t>B</a:t>
            </a:r>
            <a:r>
              <a:rPr kumimoji="1" lang="en-US" altLang="zh-CN" dirty="0">
                <a:effectLst>
                  <a:outerShdw blurRad="38100" dist="38100" dir="2700000" algn="tl">
                    <a:srgbClr val="FFFFFF"/>
                  </a:outerShdw>
                </a:effectLst>
                <a:latin typeface="Times New Roman" panose="02020603050405020304" pitchFamily="18" charset="0"/>
                <a:ea typeface="楷体_GB2312" pitchFamily="49" charset="-122"/>
                <a:cs typeface="Times New Roman" panose="02020603050405020304" pitchFamily="18" charset="0"/>
              </a:rPr>
              <a:t>–</a:t>
            </a:r>
            <a:r>
              <a:rPr kumimoji="1" lang="en-US" altLang="zh-CN" dirty="0">
                <a:effectLst>
                  <a:outerShdw blurRad="38100" dist="38100" dir="2700000" algn="tl">
                    <a:srgbClr val="FFFFFF"/>
                  </a:outerShdw>
                </a:effectLst>
                <a:latin typeface="楷体_GB2312" pitchFamily="49" charset="-122"/>
                <a:ea typeface="楷体_GB2312" pitchFamily="49" charset="-122"/>
              </a:rPr>
              <a:t>B</a:t>
            </a:r>
            <a:r>
              <a:rPr kumimoji="1" lang="en-US" altLang="zh-CN" dirty="0">
                <a:effectLst>
                  <a:outerShdw blurRad="38100" dist="38100" dir="2700000" algn="tl">
                    <a:srgbClr val="FFFFFF"/>
                  </a:outerShdw>
                </a:effectLst>
                <a:latin typeface="楷体_GB2312" pitchFamily="49" charset="-122"/>
                <a:ea typeface="楷体_GB2312" pitchFamily="49" charset="-122"/>
                <a:cs typeface="Times New Roman" panose="02020603050405020304" pitchFamily="18" charset="0"/>
              </a:rPr>
              <a:t>' ,</a:t>
            </a:r>
            <a:r>
              <a:rPr kumimoji="1" lang="zh-CN" altLang="en-US" dirty="0">
                <a:effectLst>
                  <a:outerShdw blurRad="38100" dist="38100" dir="2700000" algn="tl">
                    <a:srgbClr val="FFFFFF"/>
                  </a:outerShdw>
                </a:effectLst>
                <a:latin typeface="楷体_GB2312" pitchFamily="49" charset="-122"/>
                <a:ea typeface="楷体_GB2312" pitchFamily="49" charset="-122"/>
              </a:rPr>
              <a:t>两个绕组在空间相隔</a:t>
            </a:r>
            <a:r>
              <a:rPr kumimoji="1" lang="en-US" altLang="zh-CN" dirty="0">
                <a:effectLst>
                  <a:outerShdw blurRad="38100" dist="38100" dir="2700000" algn="tl">
                    <a:srgbClr val="FFFFFF"/>
                  </a:outerShdw>
                </a:effectLst>
                <a:latin typeface="楷体_GB2312" pitchFamily="49" charset="-122"/>
                <a:ea typeface="楷体_GB2312" pitchFamily="49" charset="-122"/>
              </a:rPr>
              <a:t>90</a:t>
            </a:r>
            <a:r>
              <a:rPr kumimoji="1" lang="en-US" altLang="zh-CN" dirty="0">
                <a:effectLst>
                  <a:outerShdw blurRad="38100" dist="38100" dir="2700000" algn="tl">
                    <a:srgbClr val="FFFFFF"/>
                  </a:outerShdw>
                </a:effectLst>
                <a:latin typeface="Times New Roman" panose="02020603050405020304" pitchFamily="18" charset="0"/>
                <a:ea typeface="楷体_GB2312" pitchFamily="49" charset="-122"/>
                <a:cs typeface="Times New Roman" panose="02020603050405020304" pitchFamily="18" charset="0"/>
              </a:rPr>
              <a:t>º</a:t>
            </a:r>
            <a:r>
              <a:rPr kumimoji="1" lang="zh-CN" altLang="en-US" dirty="0">
                <a:effectLst>
                  <a:outerShdw blurRad="38100" dist="38100" dir="2700000" algn="tl">
                    <a:srgbClr val="FFFFFF"/>
                  </a:outerShdw>
                </a:effectLst>
                <a:latin typeface="楷体_GB2312" pitchFamily="49" charset="-122"/>
                <a:ea typeface="楷体_GB2312" pitchFamily="49" charset="-122"/>
              </a:rPr>
              <a:t>。起动时， </a:t>
            </a:r>
            <a:r>
              <a:rPr kumimoji="1" lang="en-US" altLang="zh-CN" dirty="0">
                <a:effectLst>
                  <a:outerShdw blurRad="38100" dist="38100" dir="2700000" algn="tl">
                    <a:srgbClr val="FFFFFF"/>
                  </a:outerShdw>
                </a:effectLst>
                <a:latin typeface="楷体_GB2312" pitchFamily="49" charset="-122"/>
                <a:ea typeface="楷体_GB2312" pitchFamily="49" charset="-122"/>
              </a:rPr>
              <a:t>B</a:t>
            </a:r>
            <a:r>
              <a:rPr kumimoji="1" lang="en-US" altLang="zh-CN" dirty="0">
                <a:effectLst>
                  <a:outerShdw blurRad="38100" dist="38100" dir="2700000" algn="tl">
                    <a:srgbClr val="FFFFFF"/>
                  </a:outerShdw>
                </a:effectLst>
                <a:latin typeface="Times New Roman" panose="02020603050405020304" pitchFamily="18" charset="0"/>
                <a:ea typeface="楷体_GB2312" pitchFamily="49" charset="-122"/>
                <a:cs typeface="Times New Roman" panose="02020603050405020304" pitchFamily="18" charset="0"/>
              </a:rPr>
              <a:t>–</a:t>
            </a:r>
            <a:r>
              <a:rPr kumimoji="1" lang="en-US" altLang="zh-CN" dirty="0">
                <a:effectLst>
                  <a:outerShdw blurRad="38100" dist="38100" dir="2700000" algn="tl">
                    <a:srgbClr val="FFFFFF"/>
                  </a:outerShdw>
                </a:effectLst>
                <a:latin typeface="楷体_GB2312" pitchFamily="49" charset="-122"/>
                <a:ea typeface="楷体_GB2312" pitchFamily="49" charset="-122"/>
              </a:rPr>
              <a:t>B</a:t>
            </a:r>
            <a:r>
              <a:rPr kumimoji="1" lang="en-US" altLang="zh-CN" dirty="0">
                <a:effectLst>
                  <a:outerShdw blurRad="38100" dist="38100" dir="2700000" algn="tl">
                    <a:srgbClr val="FFFFFF"/>
                  </a:outerShdw>
                </a:effectLst>
                <a:latin typeface="楷体_GB2312" pitchFamily="49" charset="-122"/>
                <a:ea typeface="楷体_GB2312" pitchFamily="49" charset="-122"/>
                <a:cs typeface="Times New Roman" panose="02020603050405020304" pitchFamily="18" charset="0"/>
              </a:rPr>
              <a:t>'</a:t>
            </a:r>
            <a:r>
              <a:rPr kumimoji="1" lang="zh-CN" altLang="en-US" dirty="0">
                <a:effectLst>
                  <a:outerShdw blurRad="38100" dist="38100" dir="2700000" algn="tl">
                    <a:srgbClr val="FFFFFF"/>
                  </a:outerShdw>
                </a:effectLst>
                <a:latin typeface="楷体_GB2312" pitchFamily="49" charset="-122"/>
                <a:ea typeface="楷体_GB2312" pitchFamily="49" charset="-122"/>
              </a:rPr>
              <a:t>绕组经电容接电源，两个绕组的电流相位相差近</a:t>
            </a:r>
            <a:r>
              <a:rPr kumimoji="1" lang="en-US" altLang="zh-CN" dirty="0">
                <a:effectLst>
                  <a:outerShdw blurRad="38100" dist="38100" dir="2700000" algn="tl">
                    <a:srgbClr val="FFFFFF"/>
                  </a:outerShdw>
                </a:effectLst>
                <a:latin typeface="楷体_GB2312" pitchFamily="49" charset="-122"/>
                <a:ea typeface="楷体_GB2312" pitchFamily="49" charset="-122"/>
              </a:rPr>
              <a:t>90</a:t>
            </a:r>
            <a:r>
              <a:rPr kumimoji="1" lang="en-US" altLang="zh-CN" dirty="0">
                <a:effectLst>
                  <a:outerShdw blurRad="38100" dist="38100" dir="2700000" algn="tl">
                    <a:srgbClr val="FFFFFF"/>
                  </a:outerShdw>
                </a:effectLst>
                <a:latin typeface="Times New Roman" panose="02020603050405020304" pitchFamily="18" charset="0"/>
                <a:ea typeface="楷体_GB2312" pitchFamily="49" charset="-122"/>
                <a:cs typeface="Times New Roman" panose="02020603050405020304" pitchFamily="18" charset="0"/>
              </a:rPr>
              <a:t>º</a:t>
            </a:r>
            <a:r>
              <a:rPr kumimoji="1" lang="zh-CN" altLang="en-US" dirty="0">
                <a:effectLst>
                  <a:outerShdw blurRad="38100" dist="38100" dir="2700000" algn="tl">
                    <a:srgbClr val="FFFFFF"/>
                  </a:outerShdw>
                </a:effectLst>
                <a:latin typeface="楷体_GB2312" pitchFamily="49" charset="-122"/>
                <a:ea typeface="楷体_GB2312" pitchFamily="49" charset="-122"/>
              </a:rPr>
              <a:t>，即可获得所需的旋转磁场。</a:t>
            </a:r>
          </a:p>
        </p:txBody>
      </p:sp>
      <p:grpSp>
        <p:nvGrpSpPr>
          <p:cNvPr id="4" name="Group 3"/>
          <p:cNvGrpSpPr>
            <a:grpSpLocks/>
          </p:cNvGrpSpPr>
          <p:nvPr/>
        </p:nvGrpSpPr>
        <p:grpSpPr bwMode="auto">
          <a:xfrm>
            <a:off x="325547" y="1684862"/>
            <a:ext cx="3248025" cy="5186363"/>
            <a:chOff x="258" y="288"/>
            <a:chExt cx="2046" cy="3632"/>
          </a:xfrm>
        </p:grpSpPr>
        <p:sp>
          <p:nvSpPr>
            <p:cNvPr id="5" name="Text Box 4"/>
            <p:cNvSpPr txBox="1">
              <a:spLocks noChangeArrowheads="1"/>
            </p:cNvSpPr>
            <p:nvPr/>
          </p:nvSpPr>
          <p:spPr bwMode="auto">
            <a:xfrm>
              <a:off x="258" y="3600"/>
              <a:ext cx="2046"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zh-CN" altLang="en-US">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电容分相式异步电动机</a:t>
              </a:r>
            </a:p>
          </p:txBody>
        </p:sp>
        <p:grpSp>
          <p:nvGrpSpPr>
            <p:cNvPr id="6" name="Group 5"/>
            <p:cNvGrpSpPr>
              <a:grpSpLocks/>
            </p:cNvGrpSpPr>
            <p:nvPr/>
          </p:nvGrpSpPr>
          <p:grpSpPr bwMode="auto">
            <a:xfrm>
              <a:off x="384" y="288"/>
              <a:ext cx="1504" cy="3264"/>
              <a:chOff x="1008" y="288"/>
              <a:chExt cx="1612" cy="3312"/>
            </a:xfrm>
          </p:grpSpPr>
          <p:grpSp>
            <p:nvGrpSpPr>
              <p:cNvPr id="7" name="Group 6"/>
              <p:cNvGrpSpPr>
                <a:grpSpLocks/>
              </p:cNvGrpSpPr>
              <p:nvPr/>
            </p:nvGrpSpPr>
            <p:grpSpPr bwMode="auto">
              <a:xfrm>
                <a:off x="1898" y="2064"/>
                <a:ext cx="280" cy="335"/>
                <a:chOff x="1931" y="2158"/>
                <a:chExt cx="280" cy="335"/>
              </a:xfrm>
            </p:grpSpPr>
            <p:sp>
              <p:nvSpPr>
                <p:cNvPr id="52" name="Line 7"/>
                <p:cNvSpPr>
                  <a:spLocks noChangeShapeType="1"/>
                </p:cNvSpPr>
                <p:nvPr/>
              </p:nvSpPr>
              <p:spPr bwMode="auto">
                <a:xfrm>
                  <a:off x="1931" y="2236"/>
                  <a:ext cx="1" cy="257"/>
                </a:xfrm>
                <a:prstGeom prst="line">
                  <a:avLst/>
                </a:prstGeom>
                <a:noFill/>
                <a:ln w="2857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Text Box 8"/>
                <p:cNvSpPr txBox="1">
                  <a:spLocks noChangeArrowheads="1"/>
                </p:cNvSpPr>
                <p:nvPr/>
              </p:nvSpPr>
              <p:spPr bwMode="auto">
                <a:xfrm>
                  <a:off x="1932" y="2158"/>
                  <a:ext cx="279"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kumimoji="1" lang="en-US" altLang="zh-CN" sz="2400" i="1" dirty="0" err="1">
                      <a:solidFill>
                        <a:srgbClr val="FF0000"/>
                      </a:solidFill>
                      <a:latin typeface="Times New Roman" pitchFamily="18" charset="0"/>
                      <a:ea typeface="楷体_GB2312"/>
                    </a:rPr>
                    <a:t>i</a:t>
                  </a:r>
                  <a:r>
                    <a:rPr kumimoji="1" lang="en-US" altLang="zh-CN" sz="2400" baseline="-25000" dirty="0" err="1">
                      <a:solidFill>
                        <a:srgbClr val="FF0000"/>
                      </a:solidFill>
                      <a:latin typeface="Times New Roman" pitchFamily="18" charset="0"/>
                      <a:ea typeface="楷体_GB2312"/>
                    </a:rPr>
                    <a:t>A</a:t>
                  </a:r>
                  <a:endParaRPr kumimoji="1" lang="en-US" altLang="zh-CN" sz="2400" baseline="-25000" dirty="0">
                    <a:solidFill>
                      <a:srgbClr val="FF0000"/>
                    </a:solidFill>
                    <a:latin typeface="Times New Roman" pitchFamily="18" charset="0"/>
                    <a:ea typeface="楷体_GB2312"/>
                  </a:endParaRPr>
                </a:p>
              </p:txBody>
            </p:sp>
          </p:grpSp>
          <p:grpSp>
            <p:nvGrpSpPr>
              <p:cNvPr id="8" name="Group 9"/>
              <p:cNvGrpSpPr>
                <a:grpSpLocks/>
              </p:cNvGrpSpPr>
              <p:nvPr/>
            </p:nvGrpSpPr>
            <p:grpSpPr bwMode="auto">
              <a:xfrm>
                <a:off x="1008" y="288"/>
                <a:ext cx="1612" cy="3312"/>
                <a:chOff x="1008" y="288"/>
                <a:chExt cx="1683" cy="3456"/>
              </a:xfrm>
            </p:grpSpPr>
            <p:sp>
              <p:nvSpPr>
                <p:cNvPr id="12" name="Oval 10"/>
                <p:cNvSpPr>
                  <a:spLocks noChangeAspect="1" noChangeArrowheads="1"/>
                </p:cNvSpPr>
                <p:nvPr/>
              </p:nvSpPr>
              <p:spPr bwMode="auto">
                <a:xfrm>
                  <a:off x="2305" y="466"/>
                  <a:ext cx="98" cy="94"/>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3" name="Text Box 11"/>
                <p:cNvSpPr txBox="1">
                  <a:spLocks noChangeArrowheads="1"/>
                </p:cNvSpPr>
                <p:nvPr/>
              </p:nvSpPr>
              <p:spPr bwMode="auto">
                <a:xfrm>
                  <a:off x="1008" y="1024"/>
                  <a:ext cx="270"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en-US" altLang="zh-CN" sz="2800">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S</a:t>
                  </a:r>
                </a:p>
              </p:txBody>
            </p:sp>
            <p:sp>
              <p:nvSpPr>
                <p:cNvPr id="14" name="Line 12"/>
                <p:cNvSpPr>
                  <a:spLocks noChangeShapeType="1"/>
                </p:cNvSpPr>
                <p:nvPr/>
              </p:nvSpPr>
              <p:spPr bwMode="auto">
                <a:xfrm flipV="1">
                  <a:off x="2353" y="576"/>
                  <a:ext cx="0" cy="205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 name="Group 13"/>
                <p:cNvGrpSpPr>
                  <a:grpSpLocks/>
                </p:cNvGrpSpPr>
                <p:nvPr/>
              </p:nvGrpSpPr>
              <p:grpSpPr bwMode="auto">
                <a:xfrm rot="-5400000">
                  <a:off x="1348" y="1731"/>
                  <a:ext cx="89" cy="193"/>
                  <a:chOff x="1584" y="1593"/>
                  <a:chExt cx="89" cy="193"/>
                </a:xfrm>
              </p:grpSpPr>
              <p:sp>
                <p:nvSpPr>
                  <p:cNvPr id="50" name="Line 14"/>
                  <p:cNvSpPr>
                    <a:spLocks noChangeShapeType="1"/>
                  </p:cNvSpPr>
                  <p:nvPr/>
                </p:nvSpPr>
                <p:spPr bwMode="auto">
                  <a:xfrm rot="-5400000">
                    <a:off x="1576" y="1690"/>
                    <a:ext cx="193"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15"/>
                  <p:cNvSpPr>
                    <a:spLocks noChangeShapeType="1"/>
                  </p:cNvSpPr>
                  <p:nvPr/>
                </p:nvSpPr>
                <p:spPr bwMode="auto">
                  <a:xfrm rot="-5400000">
                    <a:off x="1487" y="1690"/>
                    <a:ext cx="193"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6" name="Line 16"/>
                <p:cNvSpPr>
                  <a:spLocks noChangeShapeType="1"/>
                </p:cNvSpPr>
                <p:nvPr/>
              </p:nvSpPr>
              <p:spPr bwMode="auto">
                <a:xfrm flipV="1">
                  <a:off x="1398" y="1872"/>
                  <a:ext cx="0" cy="7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Text Box 17"/>
                <p:cNvSpPr txBox="1">
                  <a:spLocks noChangeArrowheads="1"/>
                </p:cNvSpPr>
                <p:nvPr/>
              </p:nvSpPr>
              <p:spPr bwMode="auto">
                <a:xfrm>
                  <a:off x="1728" y="616"/>
                  <a:ext cx="255" cy="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kumimoji="1" lang="en-US" altLang="zh-CN" sz="4000" b="0">
                      <a:latin typeface="Times New Roman" pitchFamily="18" charset="0"/>
                      <a:cs typeface="Times New Roman" pitchFamily="18" charset="0"/>
                    </a:rPr>
                    <a:t>•</a:t>
                  </a:r>
                </a:p>
              </p:txBody>
            </p:sp>
            <p:sp>
              <p:nvSpPr>
                <p:cNvPr id="18" name="Oval 18"/>
                <p:cNvSpPr>
                  <a:spLocks noChangeArrowheads="1"/>
                </p:cNvSpPr>
                <p:nvPr/>
              </p:nvSpPr>
              <p:spPr bwMode="auto">
                <a:xfrm>
                  <a:off x="1629" y="3168"/>
                  <a:ext cx="575" cy="576"/>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9" name="Text Box 19"/>
                <p:cNvSpPr txBox="1">
                  <a:spLocks noChangeArrowheads="1"/>
                </p:cNvSpPr>
                <p:nvPr/>
              </p:nvSpPr>
              <p:spPr bwMode="auto">
                <a:xfrm>
                  <a:off x="1742" y="1892"/>
                  <a:ext cx="255" cy="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kumimoji="1" lang="en-US" altLang="zh-CN" sz="4000" b="0">
                      <a:latin typeface="Times New Roman" pitchFamily="18" charset="0"/>
                      <a:cs typeface="Times New Roman" pitchFamily="18" charset="0"/>
                    </a:rPr>
                    <a:t>•</a:t>
                  </a:r>
                </a:p>
              </p:txBody>
            </p:sp>
            <p:sp>
              <p:nvSpPr>
                <p:cNvPr id="20" name="Text Box 20"/>
                <p:cNvSpPr txBox="1">
                  <a:spLocks noChangeArrowheads="1"/>
                </p:cNvSpPr>
                <p:nvPr/>
              </p:nvSpPr>
              <p:spPr bwMode="auto">
                <a:xfrm>
                  <a:off x="1908" y="1857"/>
                  <a:ext cx="285"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kumimoji="1" lang="en-US" altLang="zh-CN" sz="2400" dirty="0">
                      <a:solidFill>
                        <a:srgbClr val="000099"/>
                      </a:solidFill>
                      <a:latin typeface="Times New Roman" pitchFamily="18" charset="0"/>
                      <a:ea typeface="楷体_GB2312"/>
                    </a:rPr>
                    <a:t>A</a:t>
                  </a:r>
                </a:p>
              </p:txBody>
            </p:sp>
            <p:sp>
              <p:nvSpPr>
                <p:cNvPr id="21" name="Text Box 21"/>
                <p:cNvSpPr txBox="1">
                  <a:spLocks noChangeArrowheads="1"/>
                </p:cNvSpPr>
                <p:nvPr/>
              </p:nvSpPr>
              <p:spPr bwMode="auto">
                <a:xfrm>
                  <a:off x="1104" y="2494"/>
                  <a:ext cx="273"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kumimoji="1" lang="en-US" altLang="zh-CN" sz="2400">
                      <a:solidFill>
                        <a:srgbClr val="000099"/>
                      </a:solidFill>
                      <a:latin typeface="Times New Roman" pitchFamily="18" charset="0"/>
                      <a:ea typeface="楷体_GB2312"/>
                    </a:rPr>
                    <a:t>B</a:t>
                  </a:r>
                </a:p>
              </p:txBody>
            </p:sp>
            <p:sp>
              <p:nvSpPr>
                <p:cNvPr id="22" name="Text Box 22"/>
                <p:cNvSpPr txBox="1">
                  <a:spLocks noChangeArrowheads="1"/>
                </p:cNvSpPr>
                <p:nvPr/>
              </p:nvSpPr>
              <p:spPr bwMode="auto">
                <a:xfrm>
                  <a:off x="2359" y="2494"/>
                  <a:ext cx="332"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kumimoji="1" lang="en-US" altLang="zh-CN" sz="2400">
                      <a:solidFill>
                        <a:srgbClr val="000099"/>
                      </a:solidFill>
                      <a:latin typeface="Times New Roman" pitchFamily="18" charset="0"/>
                      <a:ea typeface="楷体_GB2312"/>
                    </a:rPr>
                    <a:t>B</a:t>
                  </a:r>
                  <a:r>
                    <a:rPr kumimoji="1" lang="en-US" altLang="zh-CN" sz="2400">
                      <a:solidFill>
                        <a:srgbClr val="000099"/>
                      </a:solidFill>
                      <a:latin typeface="Times New Roman" pitchFamily="18" charset="0"/>
                      <a:cs typeface="Times New Roman" pitchFamily="18" charset="0"/>
                    </a:rPr>
                    <a:t>'</a:t>
                  </a:r>
                  <a:endParaRPr kumimoji="1" lang="en-US" altLang="zh-CN" sz="2400">
                    <a:solidFill>
                      <a:srgbClr val="000099"/>
                    </a:solidFill>
                    <a:latin typeface="Times New Roman" pitchFamily="18" charset="0"/>
                    <a:ea typeface="楷体_GB2312"/>
                  </a:endParaRPr>
                </a:p>
              </p:txBody>
            </p:sp>
            <p:sp>
              <p:nvSpPr>
                <p:cNvPr id="23" name="Oval 23"/>
                <p:cNvSpPr>
                  <a:spLocks noChangeArrowheads="1"/>
                </p:cNvSpPr>
                <p:nvPr/>
              </p:nvSpPr>
              <p:spPr bwMode="auto">
                <a:xfrm>
                  <a:off x="1395" y="2137"/>
                  <a:ext cx="954" cy="91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24" name="Freeform 24"/>
                <p:cNvSpPr>
                  <a:spLocks/>
                </p:cNvSpPr>
                <p:nvPr/>
              </p:nvSpPr>
              <p:spPr bwMode="auto">
                <a:xfrm>
                  <a:off x="1596" y="2533"/>
                  <a:ext cx="117" cy="86"/>
                </a:xfrm>
                <a:custGeom>
                  <a:avLst/>
                  <a:gdLst>
                    <a:gd name="T0" fmla="*/ 0 w 1656"/>
                    <a:gd name="T1" fmla="*/ 0 h 824"/>
                    <a:gd name="T2" fmla="*/ 0 w 1656"/>
                    <a:gd name="T3" fmla="*/ 0 h 824"/>
                    <a:gd name="T4" fmla="*/ 0 w 1656"/>
                    <a:gd name="T5" fmla="*/ 0 h 824"/>
                    <a:gd name="T6" fmla="*/ 0 w 1656"/>
                    <a:gd name="T7" fmla="*/ 0 h 824"/>
                    <a:gd name="T8" fmla="*/ 0 w 1656"/>
                    <a:gd name="T9" fmla="*/ 0 h 824"/>
                    <a:gd name="T10" fmla="*/ 0 w 1656"/>
                    <a:gd name="T11" fmla="*/ 0 h 824"/>
                    <a:gd name="T12" fmla="*/ 0 w 1656"/>
                    <a:gd name="T13" fmla="*/ 0 h 824"/>
                    <a:gd name="T14" fmla="*/ 0 w 1656"/>
                    <a:gd name="T15" fmla="*/ 0 h 824"/>
                    <a:gd name="T16" fmla="*/ 0 w 1656"/>
                    <a:gd name="T17" fmla="*/ 0 h 824"/>
                    <a:gd name="T18" fmla="*/ 0 w 1656"/>
                    <a:gd name="T19" fmla="*/ 0 h 824"/>
                    <a:gd name="T20" fmla="*/ 0 w 1656"/>
                    <a:gd name="T21" fmla="*/ 0 h 824"/>
                    <a:gd name="T22" fmla="*/ 0 w 1656"/>
                    <a:gd name="T23" fmla="*/ 0 h 824"/>
                    <a:gd name="T24" fmla="*/ 0 w 1656"/>
                    <a:gd name="T25" fmla="*/ 0 h 824"/>
                    <a:gd name="T26" fmla="*/ 0 w 1656"/>
                    <a:gd name="T27" fmla="*/ 0 h 824"/>
                    <a:gd name="T28" fmla="*/ 0 w 1656"/>
                    <a:gd name="T29" fmla="*/ 0 h 824"/>
                    <a:gd name="T30" fmla="*/ 0 w 1656"/>
                    <a:gd name="T31" fmla="*/ 0 h 824"/>
                    <a:gd name="T32" fmla="*/ 0 w 1656"/>
                    <a:gd name="T33" fmla="*/ 0 h 8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56" h="824">
                      <a:moveTo>
                        <a:pt x="16" y="824"/>
                      </a:moveTo>
                      <a:cubicBezTo>
                        <a:pt x="8" y="756"/>
                        <a:pt x="0" y="688"/>
                        <a:pt x="16" y="632"/>
                      </a:cubicBezTo>
                      <a:cubicBezTo>
                        <a:pt x="32" y="576"/>
                        <a:pt x="80" y="544"/>
                        <a:pt x="112" y="488"/>
                      </a:cubicBezTo>
                      <a:cubicBezTo>
                        <a:pt x="144" y="432"/>
                        <a:pt x="176" y="344"/>
                        <a:pt x="208" y="296"/>
                      </a:cubicBezTo>
                      <a:cubicBezTo>
                        <a:pt x="240" y="248"/>
                        <a:pt x="264" y="232"/>
                        <a:pt x="304" y="200"/>
                      </a:cubicBezTo>
                      <a:cubicBezTo>
                        <a:pt x="344" y="168"/>
                        <a:pt x="400" y="128"/>
                        <a:pt x="448" y="104"/>
                      </a:cubicBezTo>
                      <a:cubicBezTo>
                        <a:pt x="496" y="80"/>
                        <a:pt x="544" y="72"/>
                        <a:pt x="592" y="56"/>
                      </a:cubicBezTo>
                      <a:cubicBezTo>
                        <a:pt x="640" y="40"/>
                        <a:pt x="680" y="16"/>
                        <a:pt x="736" y="8"/>
                      </a:cubicBezTo>
                      <a:cubicBezTo>
                        <a:pt x="792" y="0"/>
                        <a:pt x="872" y="0"/>
                        <a:pt x="928" y="8"/>
                      </a:cubicBezTo>
                      <a:cubicBezTo>
                        <a:pt x="984" y="16"/>
                        <a:pt x="1032" y="48"/>
                        <a:pt x="1072" y="56"/>
                      </a:cubicBezTo>
                      <a:cubicBezTo>
                        <a:pt x="1112" y="64"/>
                        <a:pt x="1128" y="40"/>
                        <a:pt x="1168" y="56"/>
                      </a:cubicBezTo>
                      <a:cubicBezTo>
                        <a:pt x="1208" y="72"/>
                        <a:pt x="1264" y="112"/>
                        <a:pt x="1312" y="152"/>
                      </a:cubicBezTo>
                      <a:cubicBezTo>
                        <a:pt x="1360" y="192"/>
                        <a:pt x="1416" y="248"/>
                        <a:pt x="1456" y="296"/>
                      </a:cubicBezTo>
                      <a:cubicBezTo>
                        <a:pt x="1496" y="344"/>
                        <a:pt x="1528" y="392"/>
                        <a:pt x="1552" y="440"/>
                      </a:cubicBezTo>
                      <a:cubicBezTo>
                        <a:pt x="1576" y="488"/>
                        <a:pt x="1584" y="536"/>
                        <a:pt x="1600" y="584"/>
                      </a:cubicBezTo>
                      <a:cubicBezTo>
                        <a:pt x="1616" y="632"/>
                        <a:pt x="1640" y="688"/>
                        <a:pt x="1648" y="728"/>
                      </a:cubicBezTo>
                      <a:cubicBezTo>
                        <a:pt x="1656" y="768"/>
                        <a:pt x="1648" y="808"/>
                        <a:pt x="1648" y="824"/>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Freeform 25"/>
                <p:cNvSpPr>
                  <a:spLocks/>
                </p:cNvSpPr>
                <p:nvPr/>
              </p:nvSpPr>
              <p:spPr bwMode="auto">
                <a:xfrm>
                  <a:off x="1732" y="2533"/>
                  <a:ext cx="117" cy="86"/>
                </a:xfrm>
                <a:custGeom>
                  <a:avLst/>
                  <a:gdLst>
                    <a:gd name="T0" fmla="*/ 0 w 1656"/>
                    <a:gd name="T1" fmla="*/ 0 h 824"/>
                    <a:gd name="T2" fmla="*/ 0 w 1656"/>
                    <a:gd name="T3" fmla="*/ 0 h 824"/>
                    <a:gd name="T4" fmla="*/ 0 w 1656"/>
                    <a:gd name="T5" fmla="*/ 0 h 824"/>
                    <a:gd name="T6" fmla="*/ 0 w 1656"/>
                    <a:gd name="T7" fmla="*/ 0 h 824"/>
                    <a:gd name="T8" fmla="*/ 0 w 1656"/>
                    <a:gd name="T9" fmla="*/ 0 h 824"/>
                    <a:gd name="T10" fmla="*/ 0 w 1656"/>
                    <a:gd name="T11" fmla="*/ 0 h 824"/>
                    <a:gd name="T12" fmla="*/ 0 w 1656"/>
                    <a:gd name="T13" fmla="*/ 0 h 824"/>
                    <a:gd name="T14" fmla="*/ 0 w 1656"/>
                    <a:gd name="T15" fmla="*/ 0 h 824"/>
                    <a:gd name="T16" fmla="*/ 0 w 1656"/>
                    <a:gd name="T17" fmla="*/ 0 h 824"/>
                    <a:gd name="T18" fmla="*/ 0 w 1656"/>
                    <a:gd name="T19" fmla="*/ 0 h 824"/>
                    <a:gd name="T20" fmla="*/ 0 w 1656"/>
                    <a:gd name="T21" fmla="*/ 0 h 824"/>
                    <a:gd name="T22" fmla="*/ 0 w 1656"/>
                    <a:gd name="T23" fmla="*/ 0 h 824"/>
                    <a:gd name="T24" fmla="*/ 0 w 1656"/>
                    <a:gd name="T25" fmla="*/ 0 h 824"/>
                    <a:gd name="T26" fmla="*/ 0 w 1656"/>
                    <a:gd name="T27" fmla="*/ 0 h 824"/>
                    <a:gd name="T28" fmla="*/ 0 w 1656"/>
                    <a:gd name="T29" fmla="*/ 0 h 824"/>
                    <a:gd name="T30" fmla="*/ 0 w 1656"/>
                    <a:gd name="T31" fmla="*/ 0 h 824"/>
                    <a:gd name="T32" fmla="*/ 0 w 1656"/>
                    <a:gd name="T33" fmla="*/ 0 h 8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56" h="824">
                      <a:moveTo>
                        <a:pt x="16" y="824"/>
                      </a:moveTo>
                      <a:cubicBezTo>
                        <a:pt x="8" y="756"/>
                        <a:pt x="0" y="688"/>
                        <a:pt x="16" y="632"/>
                      </a:cubicBezTo>
                      <a:cubicBezTo>
                        <a:pt x="32" y="576"/>
                        <a:pt x="80" y="544"/>
                        <a:pt x="112" y="488"/>
                      </a:cubicBezTo>
                      <a:cubicBezTo>
                        <a:pt x="144" y="432"/>
                        <a:pt x="176" y="344"/>
                        <a:pt x="208" y="296"/>
                      </a:cubicBezTo>
                      <a:cubicBezTo>
                        <a:pt x="240" y="248"/>
                        <a:pt x="264" y="232"/>
                        <a:pt x="304" y="200"/>
                      </a:cubicBezTo>
                      <a:cubicBezTo>
                        <a:pt x="344" y="168"/>
                        <a:pt x="400" y="128"/>
                        <a:pt x="448" y="104"/>
                      </a:cubicBezTo>
                      <a:cubicBezTo>
                        <a:pt x="496" y="80"/>
                        <a:pt x="544" y="72"/>
                        <a:pt x="592" y="56"/>
                      </a:cubicBezTo>
                      <a:cubicBezTo>
                        <a:pt x="640" y="40"/>
                        <a:pt x="680" y="16"/>
                        <a:pt x="736" y="8"/>
                      </a:cubicBezTo>
                      <a:cubicBezTo>
                        <a:pt x="792" y="0"/>
                        <a:pt x="872" y="0"/>
                        <a:pt x="928" y="8"/>
                      </a:cubicBezTo>
                      <a:cubicBezTo>
                        <a:pt x="984" y="16"/>
                        <a:pt x="1032" y="48"/>
                        <a:pt x="1072" y="56"/>
                      </a:cubicBezTo>
                      <a:cubicBezTo>
                        <a:pt x="1112" y="64"/>
                        <a:pt x="1128" y="40"/>
                        <a:pt x="1168" y="56"/>
                      </a:cubicBezTo>
                      <a:cubicBezTo>
                        <a:pt x="1208" y="72"/>
                        <a:pt x="1264" y="112"/>
                        <a:pt x="1312" y="152"/>
                      </a:cubicBezTo>
                      <a:cubicBezTo>
                        <a:pt x="1360" y="192"/>
                        <a:pt x="1416" y="248"/>
                        <a:pt x="1456" y="296"/>
                      </a:cubicBezTo>
                      <a:cubicBezTo>
                        <a:pt x="1496" y="344"/>
                        <a:pt x="1528" y="392"/>
                        <a:pt x="1552" y="440"/>
                      </a:cubicBezTo>
                      <a:cubicBezTo>
                        <a:pt x="1576" y="488"/>
                        <a:pt x="1584" y="536"/>
                        <a:pt x="1600" y="584"/>
                      </a:cubicBezTo>
                      <a:cubicBezTo>
                        <a:pt x="1616" y="632"/>
                        <a:pt x="1640" y="688"/>
                        <a:pt x="1648" y="728"/>
                      </a:cubicBezTo>
                      <a:cubicBezTo>
                        <a:pt x="1656" y="768"/>
                        <a:pt x="1648" y="808"/>
                        <a:pt x="1648" y="824"/>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Freeform 26"/>
                <p:cNvSpPr>
                  <a:spLocks/>
                </p:cNvSpPr>
                <p:nvPr/>
              </p:nvSpPr>
              <p:spPr bwMode="auto">
                <a:xfrm>
                  <a:off x="2010" y="2533"/>
                  <a:ext cx="117" cy="86"/>
                </a:xfrm>
                <a:custGeom>
                  <a:avLst/>
                  <a:gdLst>
                    <a:gd name="T0" fmla="*/ 0 w 1656"/>
                    <a:gd name="T1" fmla="*/ 0 h 824"/>
                    <a:gd name="T2" fmla="*/ 0 w 1656"/>
                    <a:gd name="T3" fmla="*/ 0 h 824"/>
                    <a:gd name="T4" fmla="*/ 0 w 1656"/>
                    <a:gd name="T5" fmla="*/ 0 h 824"/>
                    <a:gd name="T6" fmla="*/ 0 w 1656"/>
                    <a:gd name="T7" fmla="*/ 0 h 824"/>
                    <a:gd name="T8" fmla="*/ 0 w 1656"/>
                    <a:gd name="T9" fmla="*/ 0 h 824"/>
                    <a:gd name="T10" fmla="*/ 0 w 1656"/>
                    <a:gd name="T11" fmla="*/ 0 h 824"/>
                    <a:gd name="T12" fmla="*/ 0 w 1656"/>
                    <a:gd name="T13" fmla="*/ 0 h 824"/>
                    <a:gd name="T14" fmla="*/ 0 w 1656"/>
                    <a:gd name="T15" fmla="*/ 0 h 824"/>
                    <a:gd name="T16" fmla="*/ 0 w 1656"/>
                    <a:gd name="T17" fmla="*/ 0 h 824"/>
                    <a:gd name="T18" fmla="*/ 0 w 1656"/>
                    <a:gd name="T19" fmla="*/ 0 h 824"/>
                    <a:gd name="T20" fmla="*/ 0 w 1656"/>
                    <a:gd name="T21" fmla="*/ 0 h 824"/>
                    <a:gd name="T22" fmla="*/ 0 w 1656"/>
                    <a:gd name="T23" fmla="*/ 0 h 824"/>
                    <a:gd name="T24" fmla="*/ 0 w 1656"/>
                    <a:gd name="T25" fmla="*/ 0 h 824"/>
                    <a:gd name="T26" fmla="*/ 0 w 1656"/>
                    <a:gd name="T27" fmla="*/ 0 h 824"/>
                    <a:gd name="T28" fmla="*/ 0 w 1656"/>
                    <a:gd name="T29" fmla="*/ 0 h 824"/>
                    <a:gd name="T30" fmla="*/ 0 w 1656"/>
                    <a:gd name="T31" fmla="*/ 0 h 824"/>
                    <a:gd name="T32" fmla="*/ 0 w 1656"/>
                    <a:gd name="T33" fmla="*/ 0 h 8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56" h="824">
                      <a:moveTo>
                        <a:pt x="16" y="824"/>
                      </a:moveTo>
                      <a:cubicBezTo>
                        <a:pt x="8" y="756"/>
                        <a:pt x="0" y="688"/>
                        <a:pt x="16" y="632"/>
                      </a:cubicBezTo>
                      <a:cubicBezTo>
                        <a:pt x="32" y="576"/>
                        <a:pt x="80" y="544"/>
                        <a:pt x="112" y="488"/>
                      </a:cubicBezTo>
                      <a:cubicBezTo>
                        <a:pt x="144" y="432"/>
                        <a:pt x="176" y="344"/>
                        <a:pt x="208" y="296"/>
                      </a:cubicBezTo>
                      <a:cubicBezTo>
                        <a:pt x="240" y="248"/>
                        <a:pt x="264" y="232"/>
                        <a:pt x="304" y="200"/>
                      </a:cubicBezTo>
                      <a:cubicBezTo>
                        <a:pt x="344" y="168"/>
                        <a:pt x="400" y="128"/>
                        <a:pt x="448" y="104"/>
                      </a:cubicBezTo>
                      <a:cubicBezTo>
                        <a:pt x="496" y="80"/>
                        <a:pt x="544" y="72"/>
                        <a:pt x="592" y="56"/>
                      </a:cubicBezTo>
                      <a:cubicBezTo>
                        <a:pt x="640" y="40"/>
                        <a:pt x="680" y="16"/>
                        <a:pt x="736" y="8"/>
                      </a:cubicBezTo>
                      <a:cubicBezTo>
                        <a:pt x="792" y="0"/>
                        <a:pt x="872" y="0"/>
                        <a:pt x="928" y="8"/>
                      </a:cubicBezTo>
                      <a:cubicBezTo>
                        <a:pt x="984" y="16"/>
                        <a:pt x="1032" y="48"/>
                        <a:pt x="1072" y="56"/>
                      </a:cubicBezTo>
                      <a:cubicBezTo>
                        <a:pt x="1112" y="64"/>
                        <a:pt x="1128" y="40"/>
                        <a:pt x="1168" y="56"/>
                      </a:cubicBezTo>
                      <a:cubicBezTo>
                        <a:pt x="1208" y="72"/>
                        <a:pt x="1264" y="112"/>
                        <a:pt x="1312" y="152"/>
                      </a:cubicBezTo>
                      <a:cubicBezTo>
                        <a:pt x="1360" y="192"/>
                        <a:pt x="1416" y="248"/>
                        <a:pt x="1456" y="296"/>
                      </a:cubicBezTo>
                      <a:cubicBezTo>
                        <a:pt x="1496" y="344"/>
                        <a:pt x="1528" y="392"/>
                        <a:pt x="1552" y="440"/>
                      </a:cubicBezTo>
                      <a:cubicBezTo>
                        <a:pt x="1576" y="488"/>
                        <a:pt x="1584" y="536"/>
                        <a:pt x="1600" y="584"/>
                      </a:cubicBezTo>
                      <a:cubicBezTo>
                        <a:pt x="1616" y="632"/>
                        <a:pt x="1640" y="688"/>
                        <a:pt x="1648" y="728"/>
                      </a:cubicBezTo>
                      <a:cubicBezTo>
                        <a:pt x="1656" y="768"/>
                        <a:pt x="1648" y="808"/>
                        <a:pt x="1648" y="824"/>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Freeform 27"/>
                <p:cNvSpPr>
                  <a:spLocks/>
                </p:cNvSpPr>
                <p:nvPr/>
              </p:nvSpPr>
              <p:spPr bwMode="auto">
                <a:xfrm>
                  <a:off x="1870" y="2533"/>
                  <a:ext cx="117" cy="86"/>
                </a:xfrm>
                <a:custGeom>
                  <a:avLst/>
                  <a:gdLst>
                    <a:gd name="T0" fmla="*/ 0 w 1656"/>
                    <a:gd name="T1" fmla="*/ 0 h 824"/>
                    <a:gd name="T2" fmla="*/ 0 w 1656"/>
                    <a:gd name="T3" fmla="*/ 0 h 824"/>
                    <a:gd name="T4" fmla="*/ 0 w 1656"/>
                    <a:gd name="T5" fmla="*/ 0 h 824"/>
                    <a:gd name="T6" fmla="*/ 0 w 1656"/>
                    <a:gd name="T7" fmla="*/ 0 h 824"/>
                    <a:gd name="T8" fmla="*/ 0 w 1656"/>
                    <a:gd name="T9" fmla="*/ 0 h 824"/>
                    <a:gd name="T10" fmla="*/ 0 w 1656"/>
                    <a:gd name="T11" fmla="*/ 0 h 824"/>
                    <a:gd name="T12" fmla="*/ 0 w 1656"/>
                    <a:gd name="T13" fmla="*/ 0 h 824"/>
                    <a:gd name="T14" fmla="*/ 0 w 1656"/>
                    <a:gd name="T15" fmla="*/ 0 h 824"/>
                    <a:gd name="T16" fmla="*/ 0 w 1656"/>
                    <a:gd name="T17" fmla="*/ 0 h 824"/>
                    <a:gd name="T18" fmla="*/ 0 w 1656"/>
                    <a:gd name="T19" fmla="*/ 0 h 824"/>
                    <a:gd name="T20" fmla="*/ 0 w 1656"/>
                    <a:gd name="T21" fmla="*/ 0 h 824"/>
                    <a:gd name="T22" fmla="*/ 0 w 1656"/>
                    <a:gd name="T23" fmla="*/ 0 h 824"/>
                    <a:gd name="T24" fmla="*/ 0 w 1656"/>
                    <a:gd name="T25" fmla="*/ 0 h 824"/>
                    <a:gd name="T26" fmla="*/ 0 w 1656"/>
                    <a:gd name="T27" fmla="*/ 0 h 824"/>
                    <a:gd name="T28" fmla="*/ 0 w 1656"/>
                    <a:gd name="T29" fmla="*/ 0 h 824"/>
                    <a:gd name="T30" fmla="*/ 0 w 1656"/>
                    <a:gd name="T31" fmla="*/ 0 h 824"/>
                    <a:gd name="T32" fmla="*/ 0 w 1656"/>
                    <a:gd name="T33" fmla="*/ 0 h 8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56" h="824">
                      <a:moveTo>
                        <a:pt x="16" y="824"/>
                      </a:moveTo>
                      <a:cubicBezTo>
                        <a:pt x="8" y="756"/>
                        <a:pt x="0" y="688"/>
                        <a:pt x="16" y="632"/>
                      </a:cubicBezTo>
                      <a:cubicBezTo>
                        <a:pt x="32" y="576"/>
                        <a:pt x="80" y="544"/>
                        <a:pt x="112" y="488"/>
                      </a:cubicBezTo>
                      <a:cubicBezTo>
                        <a:pt x="144" y="432"/>
                        <a:pt x="176" y="344"/>
                        <a:pt x="208" y="296"/>
                      </a:cubicBezTo>
                      <a:cubicBezTo>
                        <a:pt x="240" y="248"/>
                        <a:pt x="264" y="232"/>
                        <a:pt x="304" y="200"/>
                      </a:cubicBezTo>
                      <a:cubicBezTo>
                        <a:pt x="344" y="168"/>
                        <a:pt x="400" y="128"/>
                        <a:pt x="448" y="104"/>
                      </a:cubicBezTo>
                      <a:cubicBezTo>
                        <a:pt x="496" y="80"/>
                        <a:pt x="544" y="72"/>
                        <a:pt x="592" y="56"/>
                      </a:cubicBezTo>
                      <a:cubicBezTo>
                        <a:pt x="640" y="40"/>
                        <a:pt x="680" y="16"/>
                        <a:pt x="736" y="8"/>
                      </a:cubicBezTo>
                      <a:cubicBezTo>
                        <a:pt x="792" y="0"/>
                        <a:pt x="872" y="0"/>
                        <a:pt x="928" y="8"/>
                      </a:cubicBezTo>
                      <a:cubicBezTo>
                        <a:pt x="984" y="16"/>
                        <a:pt x="1032" y="48"/>
                        <a:pt x="1072" y="56"/>
                      </a:cubicBezTo>
                      <a:cubicBezTo>
                        <a:pt x="1112" y="64"/>
                        <a:pt x="1128" y="40"/>
                        <a:pt x="1168" y="56"/>
                      </a:cubicBezTo>
                      <a:cubicBezTo>
                        <a:pt x="1208" y="72"/>
                        <a:pt x="1264" y="112"/>
                        <a:pt x="1312" y="152"/>
                      </a:cubicBezTo>
                      <a:cubicBezTo>
                        <a:pt x="1360" y="192"/>
                        <a:pt x="1416" y="248"/>
                        <a:pt x="1456" y="296"/>
                      </a:cubicBezTo>
                      <a:cubicBezTo>
                        <a:pt x="1496" y="344"/>
                        <a:pt x="1528" y="392"/>
                        <a:pt x="1552" y="440"/>
                      </a:cubicBezTo>
                      <a:cubicBezTo>
                        <a:pt x="1576" y="488"/>
                        <a:pt x="1584" y="536"/>
                        <a:pt x="1600" y="584"/>
                      </a:cubicBezTo>
                      <a:cubicBezTo>
                        <a:pt x="1616" y="632"/>
                        <a:pt x="1640" y="688"/>
                        <a:pt x="1648" y="728"/>
                      </a:cubicBezTo>
                      <a:cubicBezTo>
                        <a:pt x="1656" y="768"/>
                        <a:pt x="1648" y="808"/>
                        <a:pt x="1648" y="824"/>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8"/>
                <p:cNvSpPr>
                  <a:spLocks noChangeShapeType="1"/>
                </p:cNvSpPr>
                <p:nvPr/>
              </p:nvSpPr>
              <p:spPr bwMode="auto">
                <a:xfrm>
                  <a:off x="1395" y="2619"/>
                  <a:ext cx="20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9"/>
                <p:cNvSpPr>
                  <a:spLocks noChangeShapeType="1"/>
                </p:cNvSpPr>
                <p:nvPr/>
              </p:nvSpPr>
              <p:spPr bwMode="auto">
                <a:xfrm>
                  <a:off x="2121" y="2619"/>
                  <a:ext cx="25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Text Box 30"/>
                <p:cNvSpPr txBox="1">
                  <a:spLocks noChangeArrowheads="1"/>
                </p:cNvSpPr>
                <p:nvPr/>
              </p:nvSpPr>
              <p:spPr bwMode="auto">
                <a:xfrm>
                  <a:off x="1279" y="2379"/>
                  <a:ext cx="255" cy="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kumimoji="1" lang="en-US" altLang="zh-CN" sz="4000" b="0">
                      <a:latin typeface="Times New Roman" pitchFamily="18" charset="0"/>
                      <a:cs typeface="Times New Roman" pitchFamily="18" charset="0"/>
                    </a:rPr>
                    <a:t>•</a:t>
                  </a:r>
                </a:p>
              </p:txBody>
            </p:sp>
            <p:sp>
              <p:nvSpPr>
                <p:cNvPr id="31" name="Text Box 31"/>
                <p:cNvSpPr txBox="1">
                  <a:spLocks noChangeArrowheads="1"/>
                </p:cNvSpPr>
                <p:nvPr/>
              </p:nvSpPr>
              <p:spPr bwMode="auto">
                <a:xfrm>
                  <a:off x="2234" y="2379"/>
                  <a:ext cx="256" cy="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kumimoji="1" lang="en-US" altLang="zh-CN" sz="4000" b="0">
                      <a:latin typeface="Times New Roman" pitchFamily="18" charset="0"/>
                      <a:cs typeface="Times New Roman" pitchFamily="18" charset="0"/>
                    </a:rPr>
                    <a:t>•</a:t>
                  </a:r>
                </a:p>
              </p:txBody>
            </p:sp>
            <p:sp>
              <p:nvSpPr>
                <p:cNvPr id="32" name="Freeform 32"/>
                <p:cNvSpPr>
                  <a:spLocks/>
                </p:cNvSpPr>
                <p:nvPr/>
              </p:nvSpPr>
              <p:spPr bwMode="auto">
                <a:xfrm rot="16200000" flipH="1">
                  <a:off x="1772" y="2248"/>
                  <a:ext cx="113" cy="90"/>
                </a:xfrm>
                <a:custGeom>
                  <a:avLst/>
                  <a:gdLst>
                    <a:gd name="T0" fmla="*/ 0 w 1656"/>
                    <a:gd name="T1" fmla="*/ 0 h 824"/>
                    <a:gd name="T2" fmla="*/ 0 w 1656"/>
                    <a:gd name="T3" fmla="*/ 0 h 824"/>
                    <a:gd name="T4" fmla="*/ 0 w 1656"/>
                    <a:gd name="T5" fmla="*/ 0 h 824"/>
                    <a:gd name="T6" fmla="*/ 0 w 1656"/>
                    <a:gd name="T7" fmla="*/ 0 h 824"/>
                    <a:gd name="T8" fmla="*/ 0 w 1656"/>
                    <a:gd name="T9" fmla="*/ 0 h 824"/>
                    <a:gd name="T10" fmla="*/ 0 w 1656"/>
                    <a:gd name="T11" fmla="*/ 0 h 824"/>
                    <a:gd name="T12" fmla="*/ 0 w 1656"/>
                    <a:gd name="T13" fmla="*/ 0 h 824"/>
                    <a:gd name="T14" fmla="*/ 0 w 1656"/>
                    <a:gd name="T15" fmla="*/ 0 h 824"/>
                    <a:gd name="T16" fmla="*/ 0 w 1656"/>
                    <a:gd name="T17" fmla="*/ 0 h 824"/>
                    <a:gd name="T18" fmla="*/ 0 w 1656"/>
                    <a:gd name="T19" fmla="*/ 0 h 824"/>
                    <a:gd name="T20" fmla="*/ 0 w 1656"/>
                    <a:gd name="T21" fmla="*/ 0 h 824"/>
                    <a:gd name="T22" fmla="*/ 0 w 1656"/>
                    <a:gd name="T23" fmla="*/ 0 h 824"/>
                    <a:gd name="T24" fmla="*/ 0 w 1656"/>
                    <a:gd name="T25" fmla="*/ 0 h 824"/>
                    <a:gd name="T26" fmla="*/ 0 w 1656"/>
                    <a:gd name="T27" fmla="*/ 0 h 824"/>
                    <a:gd name="T28" fmla="*/ 0 w 1656"/>
                    <a:gd name="T29" fmla="*/ 0 h 824"/>
                    <a:gd name="T30" fmla="*/ 0 w 1656"/>
                    <a:gd name="T31" fmla="*/ 0 h 824"/>
                    <a:gd name="T32" fmla="*/ 0 w 1656"/>
                    <a:gd name="T33" fmla="*/ 0 h 8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56" h="824">
                      <a:moveTo>
                        <a:pt x="16" y="824"/>
                      </a:moveTo>
                      <a:cubicBezTo>
                        <a:pt x="8" y="756"/>
                        <a:pt x="0" y="688"/>
                        <a:pt x="16" y="632"/>
                      </a:cubicBezTo>
                      <a:cubicBezTo>
                        <a:pt x="32" y="576"/>
                        <a:pt x="80" y="544"/>
                        <a:pt x="112" y="488"/>
                      </a:cubicBezTo>
                      <a:cubicBezTo>
                        <a:pt x="144" y="432"/>
                        <a:pt x="176" y="344"/>
                        <a:pt x="208" y="296"/>
                      </a:cubicBezTo>
                      <a:cubicBezTo>
                        <a:pt x="240" y="248"/>
                        <a:pt x="264" y="232"/>
                        <a:pt x="304" y="200"/>
                      </a:cubicBezTo>
                      <a:cubicBezTo>
                        <a:pt x="344" y="168"/>
                        <a:pt x="400" y="128"/>
                        <a:pt x="448" y="104"/>
                      </a:cubicBezTo>
                      <a:cubicBezTo>
                        <a:pt x="496" y="80"/>
                        <a:pt x="544" y="72"/>
                        <a:pt x="592" y="56"/>
                      </a:cubicBezTo>
                      <a:cubicBezTo>
                        <a:pt x="640" y="40"/>
                        <a:pt x="680" y="16"/>
                        <a:pt x="736" y="8"/>
                      </a:cubicBezTo>
                      <a:cubicBezTo>
                        <a:pt x="792" y="0"/>
                        <a:pt x="872" y="0"/>
                        <a:pt x="928" y="8"/>
                      </a:cubicBezTo>
                      <a:cubicBezTo>
                        <a:pt x="984" y="16"/>
                        <a:pt x="1032" y="48"/>
                        <a:pt x="1072" y="56"/>
                      </a:cubicBezTo>
                      <a:cubicBezTo>
                        <a:pt x="1112" y="64"/>
                        <a:pt x="1128" y="40"/>
                        <a:pt x="1168" y="56"/>
                      </a:cubicBezTo>
                      <a:cubicBezTo>
                        <a:pt x="1208" y="72"/>
                        <a:pt x="1264" y="112"/>
                        <a:pt x="1312" y="152"/>
                      </a:cubicBezTo>
                      <a:cubicBezTo>
                        <a:pt x="1360" y="192"/>
                        <a:pt x="1416" y="248"/>
                        <a:pt x="1456" y="296"/>
                      </a:cubicBezTo>
                      <a:cubicBezTo>
                        <a:pt x="1496" y="344"/>
                        <a:pt x="1528" y="392"/>
                        <a:pt x="1552" y="440"/>
                      </a:cubicBezTo>
                      <a:cubicBezTo>
                        <a:pt x="1576" y="488"/>
                        <a:pt x="1584" y="536"/>
                        <a:pt x="1600" y="584"/>
                      </a:cubicBezTo>
                      <a:cubicBezTo>
                        <a:pt x="1616" y="632"/>
                        <a:pt x="1640" y="688"/>
                        <a:pt x="1648" y="728"/>
                      </a:cubicBezTo>
                      <a:cubicBezTo>
                        <a:pt x="1656" y="768"/>
                        <a:pt x="1648" y="808"/>
                        <a:pt x="1648" y="824"/>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Freeform 33"/>
                <p:cNvSpPr>
                  <a:spLocks/>
                </p:cNvSpPr>
                <p:nvPr/>
              </p:nvSpPr>
              <p:spPr bwMode="auto">
                <a:xfrm rot="16200000" flipH="1">
                  <a:off x="1773" y="2376"/>
                  <a:ext cx="112" cy="90"/>
                </a:xfrm>
                <a:custGeom>
                  <a:avLst/>
                  <a:gdLst>
                    <a:gd name="T0" fmla="*/ 0 w 1656"/>
                    <a:gd name="T1" fmla="*/ 0 h 824"/>
                    <a:gd name="T2" fmla="*/ 0 w 1656"/>
                    <a:gd name="T3" fmla="*/ 0 h 824"/>
                    <a:gd name="T4" fmla="*/ 0 w 1656"/>
                    <a:gd name="T5" fmla="*/ 0 h 824"/>
                    <a:gd name="T6" fmla="*/ 0 w 1656"/>
                    <a:gd name="T7" fmla="*/ 0 h 824"/>
                    <a:gd name="T8" fmla="*/ 0 w 1656"/>
                    <a:gd name="T9" fmla="*/ 0 h 824"/>
                    <a:gd name="T10" fmla="*/ 0 w 1656"/>
                    <a:gd name="T11" fmla="*/ 0 h 824"/>
                    <a:gd name="T12" fmla="*/ 0 w 1656"/>
                    <a:gd name="T13" fmla="*/ 0 h 824"/>
                    <a:gd name="T14" fmla="*/ 0 w 1656"/>
                    <a:gd name="T15" fmla="*/ 0 h 824"/>
                    <a:gd name="T16" fmla="*/ 0 w 1656"/>
                    <a:gd name="T17" fmla="*/ 0 h 824"/>
                    <a:gd name="T18" fmla="*/ 0 w 1656"/>
                    <a:gd name="T19" fmla="*/ 0 h 824"/>
                    <a:gd name="T20" fmla="*/ 0 w 1656"/>
                    <a:gd name="T21" fmla="*/ 0 h 824"/>
                    <a:gd name="T22" fmla="*/ 0 w 1656"/>
                    <a:gd name="T23" fmla="*/ 0 h 824"/>
                    <a:gd name="T24" fmla="*/ 0 w 1656"/>
                    <a:gd name="T25" fmla="*/ 0 h 824"/>
                    <a:gd name="T26" fmla="*/ 0 w 1656"/>
                    <a:gd name="T27" fmla="*/ 0 h 824"/>
                    <a:gd name="T28" fmla="*/ 0 w 1656"/>
                    <a:gd name="T29" fmla="*/ 0 h 824"/>
                    <a:gd name="T30" fmla="*/ 0 w 1656"/>
                    <a:gd name="T31" fmla="*/ 0 h 824"/>
                    <a:gd name="T32" fmla="*/ 0 w 1656"/>
                    <a:gd name="T33" fmla="*/ 0 h 8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56" h="824">
                      <a:moveTo>
                        <a:pt x="16" y="824"/>
                      </a:moveTo>
                      <a:cubicBezTo>
                        <a:pt x="8" y="756"/>
                        <a:pt x="0" y="688"/>
                        <a:pt x="16" y="632"/>
                      </a:cubicBezTo>
                      <a:cubicBezTo>
                        <a:pt x="32" y="576"/>
                        <a:pt x="80" y="544"/>
                        <a:pt x="112" y="488"/>
                      </a:cubicBezTo>
                      <a:cubicBezTo>
                        <a:pt x="144" y="432"/>
                        <a:pt x="176" y="344"/>
                        <a:pt x="208" y="296"/>
                      </a:cubicBezTo>
                      <a:cubicBezTo>
                        <a:pt x="240" y="248"/>
                        <a:pt x="264" y="232"/>
                        <a:pt x="304" y="200"/>
                      </a:cubicBezTo>
                      <a:cubicBezTo>
                        <a:pt x="344" y="168"/>
                        <a:pt x="400" y="128"/>
                        <a:pt x="448" y="104"/>
                      </a:cubicBezTo>
                      <a:cubicBezTo>
                        <a:pt x="496" y="80"/>
                        <a:pt x="544" y="72"/>
                        <a:pt x="592" y="56"/>
                      </a:cubicBezTo>
                      <a:cubicBezTo>
                        <a:pt x="640" y="40"/>
                        <a:pt x="680" y="16"/>
                        <a:pt x="736" y="8"/>
                      </a:cubicBezTo>
                      <a:cubicBezTo>
                        <a:pt x="792" y="0"/>
                        <a:pt x="872" y="0"/>
                        <a:pt x="928" y="8"/>
                      </a:cubicBezTo>
                      <a:cubicBezTo>
                        <a:pt x="984" y="16"/>
                        <a:pt x="1032" y="48"/>
                        <a:pt x="1072" y="56"/>
                      </a:cubicBezTo>
                      <a:cubicBezTo>
                        <a:pt x="1112" y="64"/>
                        <a:pt x="1128" y="40"/>
                        <a:pt x="1168" y="56"/>
                      </a:cubicBezTo>
                      <a:cubicBezTo>
                        <a:pt x="1208" y="72"/>
                        <a:pt x="1264" y="112"/>
                        <a:pt x="1312" y="152"/>
                      </a:cubicBezTo>
                      <a:cubicBezTo>
                        <a:pt x="1360" y="192"/>
                        <a:pt x="1416" y="248"/>
                        <a:pt x="1456" y="296"/>
                      </a:cubicBezTo>
                      <a:cubicBezTo>
                        <a:pt x="1496" y="344"/>
                        <a:pt x="1528" y="392"/>
                        <a:pt x="1552" y="440"/>
                      </a:cubicBezTo>
                      <a:cubicBezTo>
                        <a:pt x="1576" y="488"/>
                        <a:pt x="1584" y="536"/>
                        <a:pt x="1600" y="584"/>
                      </a:cubicBezTo>
                      <a:cubicBezTo>
                        <a:pt x="1616" y="632"/>
                        <a:pt x="1640" y="688"/>
                        <a:pt x="1648" y="728"/>
                      </a:cubicBezTo>
                      <a:cubicBezTo>
                        <a:pt x="1656" y="768"/>
                        <a:pt x="1648" y="808"/>
                        <a:pt x="1648" y="824"/>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Freeform 34"/>
                <p:cNvSpPr>
                  <a:spLocks/>
                </p:cNvSpPr>
                <p:nvPr/>
              </p:nvSpPr>
              <p:spPr bwMode="auto">
                <a:xfrm rot="16200000" flipH="1">
                  <a:off x="1772" y="2811"/>
                  <a:ext cx="113" cy="90"/>
                </a:xfrm>
                <a:custGeom>
                  <a:avLst/>
                  <a:gdLst>
                    <a:gd name="T0" fmla="*/ 0 w 1656"/>
                    <a:gd name="T1" fmla="*/ 0 h 824"/>
                    <a:gd name="T2" fmla="*/ 0 w 1656"/>
                    <a:gd name="T3" fmla="*/ 0 h 824"/>
                    <a:gd name="T4" fmla="*/ 0 w 1656"/>
                    <a:gd name="T5" fmla="*/ 0 h 824"/>
                    <a:gd name="T6" fmla="*/ 0 w 1656"/>
                    <a:gd name="T7" fmla="*/ 0 h 824"/>
                    <a:gd name="T8" fmla="*/ 0 w 1656"/>
                    <a:gd name="T9" fmla="*/ 0 h 824"/>
                    <a:gd name="T10" fmla="*/ 0 w 1656"/>
                    <a:gd name="T11" fmla="*/ 0 h 824"/>
                    <a:gd name="T12" fmla="*/ 0 w 1656"/>
                    <a:gd name="T13" fmla="*/ 0 h 824"/>
                    <a:gd name="T14" fmla="*/ 0 w 1656"/>
                    <a:gd name="T15" fmla="*/ 0 h 824"/>
                    <a:gd name="T16" fmla="*/ 0 w 1656"/>
                    <a:gd name="T17" fmla="*/ 0 h 824"/>
                    <a:gd name="T18" fmla="*/ 0 w 1656"/>
                    <a:gd name="T19" fmla="*/ 0 h 824"/>
                    <a:gd name="T20" fmla="*/ 0 w 1656"/>
                    <a:gd name="T21" fmla="*/ 0 h 824"/>
                    <a:gd name="T22" fmla="*/ 0 w 1656"/>
                    <a:gd name="T23" fmla="*/ 0 h 824"/>
                    <a:gd name="T24" fmla="*/ 0 w 1656"/>
                    <a:gd name="T25" fmla="*/ 0 h 824"/>
                    <a:gd name="T26" fmla="*/ 0 w 1656"/>
                    <a:gd name="T27" fmla="*/ 0 h 824"/>
                    <a:gd name="T28" fmla="*/ 0 w 1656"/>
                    <a:gd name="T29" fmla="*/ 0 h 824"/>
                    <a:gd name="T30" fmla="*/ 0 w 1656"/>
                    <a:gd name="T31" fmla="*/ 0 h 824"/>
                    <a:gd name="T32" fmla="*/ 0 w 1656"/>
                    <a:gd name="T33" fmla="*/ 0 h 8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56" h="824">
                      <a:moveTo>
                        <a:pt x="16" y="824"/>
                      </a:moveTo>
                      <a:cubicBezTo>
                        <a:pt x="8" y="756"/>
                        <a:pt x="0" y="688"/>
                        <a:pt x="16" y="632"/>
                      </a:cubicBezTo>
                      <a:cubicBezTo>
                        <a:pt x="32" y="576"/>
                        <a:pt x="80" y="544"/>
                        <a:pt x="112" y="488"/>
                      </a:cubicBezTo>
                      <a:cubicBezTo>
                        <a:pt x="144" y="432"/>
                        <a:pt x="176" y="344"/>
                        <a:pt x="208" y="296"/>
                      </a:cubicBezTo>
                      <a:cubicBezTo>
                        <a:pt x="240" y="248"/>
                        <a:pt x="264" y="232"/>
                        <a:pt x="304" y="200"/>
                      </a:cubicBezTo>
                      <a:cubicBezTo>
                        <a:pt x="344" y="168"/>
                        <a:pt x="400" y="128"/>
                        <a:pt x="448" y="104"/>
                      </a:cubicBezTo>
                      <a:cubicBezTo>
                        <a:pt x="496" y="80"/>
                        <a:pt x="544" y="72"/>
                        <a:pt x="592" y="56"/>
                      </a:cubicBezTo>
                      <a:cubicBezTo>
                        <a:pt x="640" y="40"/>
                        <a:pt x="680" y="16"/>
                        <a:pt x="736" y="8"/>
                      </a:cubicBezTo>
                      <a:cubicBezTo>
                        <a:pt x="792" y="0"/>
                        <a:pt x="872" y="0"/>
                        <a:pt x="928" y="8"/>
                      </a:cubicBezTo>
                      <a:cubicBezTo>
                        <a:pt x="984" y="16"/>
                        <a:pt x="1032" y="48"/>
                        <a:pt x="1072" y="56"/>
                      </a:cubicBezTo>
                      <a:cubicBezTo>
                        <a:pt x="1112" y="64"/>
                        <a:pt x="1128" y="40"/>
                        <a:pt x="1168" y="56"/>
                      </a:cubicBezTo>
                      <a:cubicBezTo>
                        <a:pt x="1208" y="72"/>
                        <a:pt x="1264" y="112"/>
                        <a:pt x="1312" y="152"/>
                      </a:cubicBezTo>
                      <a:cubicBezTo>
                        <a:pt x="1360" y="192"/>
                        <a:pt x="1416" y="248"/>
                        <a:pt x="1456" y="296"/>
                      </a:cubicBezTo>
                      <a:cubicBezTo>
                        <a:pt x="1496" y="344"/>
                        <a:pt x="1528" y="392"/>
                        <a:pt x="1552" y="440"/>
                      </a:cubicBezTo>
                      <a:cubicBezTo>
                        <a:pt x="1576" y="488"/>
                        <a:pt x="1584" y="536"/>
                        <a:pt x="1600" y="584"/>
                      </a:cubicBezTo>
                      <a:cubicBezTo>
                        <a:pt x="1616" y="632"/>
                        <a:pt x="1640" y="688"/>
                        <a:pt x="1648" y="728"/>
                      </a:cubicBezTo>
                      <a:cubicBezTo>
                        <a:pt x="1656" y="768"/>
                        <a:pt x="1648" y="808"/>
                        <a:pt x="1648" y="824"/>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Freeform 35"/>
                <p:cNvSpPr>
                  <a:spLocks/>
                </p:cNvSpPr>
                <p:nvPr/>
              </p:nvSpPr>
              <p:spPr bwMode="auto">
                <a:xfrm rot="16200000" flipH="1">
                  <a:off x="1773" y="2682"/>
                  <a:ext cx="112" cy="90"/>
                </a:xfrm>
                <a:custGeom>
                  <a:avLst/>
                  <a:gdLst>
                    <a:gd name="T0" fmla="*/ 0 w 1656"/>
                    <a:gd name="T1" fmla="*/ 0 h 824"/>
                    <a:gd name="T2" fmla="*/ 0 w 1656"/>
                    <a:gd name="T3" fmla="*/ 0 h 824"/>
                    <a:gd name="T4" fmla="*/ 0 w 1656"/>
                    <a:gd name="T5" fmla="*/ 0 h 824"/>
                    <a:gd name="T6" fmla="*/ 0 w 1656"/>
                    <a:gd name="T7" fmla="*/ 0 h 824"/>
                    <a:gd name="T8" fmla="*/ 0 w 1656"/>
                    <a:gd name="T9" fmla="*/ 0 h 824"/>
                    <a:gd name="T10" fmla="*/ 0 w 1656"/>
                    <a:gd name="T11" fmla="*/ 0 h 824"/>
                    <a:gd name="T12" fmla="*/ 0 w 1656"/>
                    <a:gd name="T13" fmla="*/ 0 h 824"/>
                    <a:gd name="T14" fmla="*/ 0 w 1656"/>
                    <a:gd name="T15" fmla="*/ 0 h 824"/>
                    <a:gd name="T16" fmla="*/ 0 w 1656"/>
                    <a:gd name="T17" fmla="*/ 0 h 824"/>
                    <a:gd name="T18" fmla="*/ 0 w 1656"/>
                    <a:gd name="T19" fmla="*/ 0 h 824"/>
                    <a:gd name="T20" fmla="*/ 0 w 1656"/>
                    <a:gd name="T21" fmla="*/ 0 h 824"/>
                    <a:gd name="T22" fmla="*/ 0 w 1656"/>
                    <a:gd name="T23" fmla="*/ 0 h 824"/>
                    <a:gd name="T24" fmla="*/ 0 w 1656"/>
                    <a:gd name="T25" fmla="*/ 0 h 824"/>
                    <a:gd name="T26" fmla="*/ 0 w 1656"/>
                    <a:gd name="T27" fmla="*/ 0 h 824"/>
                    <a:gd name="T28" fmla="*/ 0 w 1656"/>
                    <a:gd name="T29" fmla="*/ 0 h 824"/>
                    <a:gd name="T30" fmla="*/ 0 w 1656"/>
                    <a:gd name="T31" fmla="*/ 0 h 824"/>
                    <a:gd name="T32" fmla="*/ 0 w 1656"/>
                    <a:gd name="T33" fmla="*/ 0 h 8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56" h="824">
                      <a:moveTo>
                        <a:pt x="16" y="824"/>
                      </a:moveTo>
                      <a:cubicBezTo>
                        <a:pt x="8" y="756"/>
                        <a:pt x="0" y="688"/>
                        <a:pt x="16" y="632"/>
                      </a:cubicBezTo>
                      <a:cubicBezTo>
                        <a:pt x="32" y="576"/>
                        <a:pt x="80" y="544"/>
                        <a:pt x="112" y="488"/>
                      </a:cubicBezTo>
                      <a:cubicBezTo>
                        <a:pt x="144" y="432"/>
                        <a:pt x="176" y="344"/>
                        <a:pt x="208" y="296"/>
                      </a:cubicBezTo>
                      <a:cubicBezTo>
                        <a:pt x="240" y="248"/>
                        <a:pt x="264" y="232"/>
                        <a:pt x="304" y="200"/>
                      </a:cubicBezTo>
                      <a:cubicBezTo>
                        <a:pt x="344" y="168"/>
                        <a:pt x="400" y="128"/>
                        <a:pt x="448" y="104"/>
                      </a:cubicBezTo>
                      <a:cubicBezTo>
                        <a:pt x="496" y="80"/>
                        <a:pt x="544" y="72"/>
                        <a:pt x="592" y="56"/>
                      </a:cubicBezTo>
                      <a:cubicBezTo>
                        <a:pt x="640" y="40"/>
                        <a:pt x="680" y="16"/>
                        <a:pt x="736" y="8"/>
                      </a:cubicBezTo>
                      <a:cubicBezTo>
                        <a:pt x="792" y="0"/>
                        <a:pt x="872" y="0"/>
                        <a:pt x="928" y="8"/>
                      </a:cubicBezTo>
                      <a:cubicBezTo>
                        <a:pt x="984" y="16"/>
                        <a:pt x="1032" y="48"/>
                        <a:pt x="1072" y="56"/>
                      </a:cubicBezTo>
                      <a:cubicBezTo>
                        <a:pt x="1112" y="64"/>
                        <a:pt x="1128" y="40"/>
                        <a:pt x="1168" y="56"/>
                      </a:cubicBezTo>
                      <a:cubicBezTo>
                        <a:pt x="1208" y="72"/>
                        <a:pt x="1264" y="112"/>
                        <a:pt x="1312" y="152"/>
                      </a:cubicBezTo>
                      <a:cubicBezTo>
                        <a:pt x="1360" y="192"/>
                        <a:pt x="1416" y="248"/>
                        <a:pt x="1456" y="296"/>
                      </a:cubicBezTo>
                      <a:cubicBezTo>
                        <a:pt x="1496" y="344"/>
                        <a:pt x="1528" y="392"/>
                        <a:pt x="1552" y="440"/>
                      </a:cubicBezTo>
                      <a:cubicBezTo>
                        <a:pt x="1576" y="488"/>
                        <a:pt x="1584" y="536"/>
                        <a:pt x="1600" y="584"/>
                      </a:cubicBezTo>
                      <a:cubicBezTo>
                        <a:pt x="1616" y="632"/>
                        <a:pt x="1640" y="688"/>
                        <a:pt x="1648" y="728"/>
                      </a:cubicBezTo>
                      <a:cubicBezTo>
                        <a:pt x="1656" y="768"/>
                        <a:pt x="1648" y="808"/>
                        <a:pt x="1648" y="824"/>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36"/>
                <p:cNvSpPr>
                  <a:spLocks noChangeShapeType="1"/>
                </p:cNvSpPr>
                <p:nvPr/>
              </p:nvSpPr>
              <p:spPr bwMode="auto">
                <a:xfrm>
                  <a:off x="1874" y="2477"/>
                  <a:ext cx="0" cy="19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7"/>
                <p:cNvSpPr>
                  <a:spLocks noChangeShapeType="1"/>
                </p:cNvSpPr>
                <p:nvPr/>
              </p:nvSpPr>
              <p:spPr bwMode="auto">
                <a:xfrm>
                  <a:off x="1864" y="2931"/>
                  <a:ext cx="1" cy="14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8"/>
                <p:cNvSpPr>
                  <a:spLocks noChangeShapeType="1"/>
                </p:cNvSpPr>
                <p:nvPr/>
              </p:nvSpPr>
              <p:spPr bwMode="auto">
                <a:xfrm flipV="1">
                  <a:off x="1864" y="2126"/>
                  <a:ext cx="1" cy="11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Text Box 39"/>
                <p:cNvSpPr txBox="1">
                  <a:spLocks noChangeArrowheads="1"/>
                </p:cNvSpPr>
                <p:nvPr/>
              </p:nvSpPr>
              <p:spPr bwMode="auto">
                <a:xfrm>
                  <a:off x="1761" y="2821"/>
                  <a:ext cx="255" cy="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kumimoji="1" lang="en-US" altLang="zh-CN" sz="4000" b="0">
                      <a:latin typeface="Times New Roman" pitchFamily="18" charset="0"/>
                      <a:cs typeface="Times New Roman" pitchFamily="18" charset="0"/>
                    </a:rPr>
                    <a:t>•</a:t>
                  </a:r>
                </a:p>
              </p:txBody>
            </p:sp>
            <p:sp>
              <p:nvSpPr>
                <p:cNvPr id="40" name="Line 40"/>
                <p:cNvSpPr>
                  <a:spLocks noChangeShapeType="1"/>
                </p:cNvSpPr>
                <p:nvPr/>
              </p:nvSpPr>
              <p:spPr bwMode="auto">
                <a:xfrm flipV="1">
                  <a:off x="1864" y="2634"/>
                  <a:ext cx="501" cy="43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41"/>
                <p:cNvSpPr>
                  <a:spLocks noChangeArrowheads="1"/>
                </p:cNvSpPr>
                <p:nvPr/>
              </p:nvSpPr>
              <p:spPr bwMode="auto">
                <a:xfrm>
                  <a:off x="1527" y="2979"/>
                  <a:ext cx="33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a:solidFill>
                        <a:srgbClr val="000099"/>
                      </a:solidFill>
                      <a:latin typeface="Times New Roman" pitchFamily="18" charset="0"/>
                    </a:rPr>
                    <a:t>A</a:t>
                  </a:r>
                  <a:r>
                    <a:rPr kumimoji="1" lang="en-US" altLang="zh-CN">
                      <a:solidFill>
                        <a:srgbClr val="000099"/>
                      </a:solidFill>
                      <a:latin typeface="Times New Roman" pitchFamily="18" charset="0"/>
                      <a:sym typeface="Symbol" pitchFamily="18" charset="2"/>
                    </a:rPr>
                    <a:t></a:t>
                  </a:r>
                  <a:endParaRPr kumimoji="1" lang="en-US" altLang="zh-CN">
                    <a:solidFill>
                      <a:srgbClr val="000099"/>
                    </a:solidFill>
                    <a:latin typeface="Times New Roman" pitchFamily="18" charset="0"/>
                  </a:endParaRPr>
                </a:p>
              </p:txBody>
            </p:sp>
            <p:sp>
              <p:nvSpPr>
                <p:cNvPr id="42" name="Oval 42"/>
                <p:cNvSpPr>
                  <a:spLocks noChangeAspect="1" noChangeArrowheads="1"/>
                </p:cNvSpPr>
                <p:nvPr/>
              </p:nvSpPr>
              <p:spPr bwMode="auto">
                <a:xfrm>
                  <a:off x="1800" y="466"/>
                  <a:ext cx="97" cy="94"/>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3" name="Line 43"/>
                <p:cNvSpPr>
                  <a:spLocks noChangeShapeType="1"/>
                </p:cNvSpPr>
                <p:nvPr/>
              </p:nvSpPr>
              <p:spPr bwMode="auto">
                <a:xfrm flipV="1">
                  <a:off x="1392" y="864"/>
                  <a:ext cx="0"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Oval 44"/>
                <p:cNvSpPr>
                  <a:spLocks noChangeAspect="1" noChangeArrowheads="1"/>
                </p:cNvSpPr>
                <p:nvPr/>
              </p:nvSpPr>
              <p:spPr bwMode="auto">
                <a:xfrm>
                  <a:off x="1342" y="1350"/>
                  <a:ext cx="92" cy="9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5" name="Line 45"/>
                <p:cNvSpPr>
                  <a:spLocks noChangeShapeType="1"/>
                </p:cNvSpPr>
                <p:nvPr/>
              </p:nvSpPr>
              <p:spPr bwMode="auto">
                <a:xfrm>
                  <a:off x="1862" y="576"/>
                  <a:ext cx="0" cy="15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Text Box 46"/>
                <p:cNvSpPr txBox="1">
                  <a:spLocks noChangeArrowheads="1"/>
                </p:cNvSpPr>
                <p:nvPr/>
              </p:nvSpPr>
              <p:spPr bwMode="auto">
                <a:xfrm>
                  <a:off x="1967" y="288"/>
                  <a:ext cx="298" cy="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kumimoji="1" lang="en-US" altLang="zh-CN" sz="3600">
                      <a:solidFill>
                        <a:srgbClr val="FF0000"/>
                      </a:solidFill>
                      <a:latin typeface="Times New Roman" pitchFamily="18" charset="0"/>
                      <a:ea typeface="楷体_GB2312"/>
                    </a:rPr>
                    <a:t>~</a:t>
                  </a:r>
                </a:p>
              </p:txBody>
            </p:sp>
            <p:sp>
              <p:nvSpPr>
                <p:cNvPr id="47" name="Line 47"/>
                <p:cNvSpPr>
                  <a:spLocks noChangeShapeType="1"/>
                </p:cNvSpPr>
                <p:nvPr/>
              </p:nvSpPr>
              <p:spPr bwMode="auto">
                <a:xfrm flipV="1">
                  <a:off x="1392" y="1440"/>
                  <a:ext cx="0" cy="33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48"/>
                <p:cNvSpPr>
                  <a:spLocks noChangeShapeType="1"/>
                </p:cNvSpPr>
                <p:nvPr/>
              </p:nvSpPr>
              <p:spPr bwMode="auto">
                <a:xfrm flipH="1" flipV="1">
                  <a:off x="1248" y="1056"/>
                  <a:ext cx="144" cy="33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Line 49"/>
                <p:cNvSpPr>
                  <a:spLocks noChangeShapeType="1"/>
                </p:cNvSpPr>
                <p:nvPr/>
              </p:nvSpPr>
              <p:spPr bwMode="auto">
                <a:xfrm>
                  <a:off x="1392" y="864"/>
                  <a:ext cx="48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 name="Group 50"/>
              <p:cNvGrpSpPr>
                <a:grpSpLocks/>
              </p:cNvGrpSpPr>
              <p:nvPr/>
            </p:nvGrpSpPr>
            <p:grpSpPr bwMode="auto">
              <a:xfrm>
                <a:off x="1438" y="2082"/>
                <a:ext cx="298" cy="324"/>
                <a:chOff x="1471" y="2176"/>
                <a:chExt cx="298" cy="324"/>
              </a:xfrm>
            </p:grpSpPr>
            <p:sp>
              <p:nvSpPr>
                <p:cNvPr id="10" name="Text Box 51"/>
                <p:cNvSpPr txBox="1">
                  <a:spLocks noChangeArrowheads="1"/>
                </p:cNvSpPr>
                <p:nvPr/>
              </p:nvSpPr>
              <p:spPr bwMode="auto">
                <a:xfrm>
                  <a:off x="1497" y="2176"/>
                  <a:ext cx="272"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kumimoji="1" lang="en-US" altLang="zh-CN" sz="2400" i="1">
                      <a:solidFill>
                        <a:srgbClr val="FF0000"/>
                      </a:solidFill>
                      <a:latin typeface="Times New Roman" pitchFamily="18" charset="0"/>
                      <a:ea typeface="楷体_GB2312"/>
                    </a:rPr>
                    <a:t>i</a:t>
                  </a:r>
                  <a:r>
                    <a:rPr kumimoji="1" lang="en-US" altLang="zh-CN" sz="2400" baseline="-25000">
                      <a:solidFill>
                        <a:srgbClr val="FF0000"/>
                      </a:solidFill>
                      <a:latin typeface="Times New Roman" pitchFamily="18" charset="0"/>
                      <a:ea typeface="楷体_GB2312"/>
                    </a:rPr>
                    <a:t>B</a:t>
                  </a:r>
                </a:p>
              </p:txBody>
            </p:sp>
            <p:sp>
              <p:nvSpPr>
                <p:cNvPr id="11" name="Line 52"/>
                <p:cNvSpPr>
                  <a:spLocks noChangeShapeType="1"/>
                </p:cNvSpPr>
                <p:nvPr/>
              </p:nvSpPr>
              <p:spPr bwMode="auto">
                <a:xfrm rot="-5400000">
                  <a:off x="1599" y="2368"/>
                  <a:ext cx="1" cy="257"/>
                </a:xfrm>
                <a:prstGeom prst="line">
                  <a:avLst/>
                </a:prstGeom>
                <a:noFill/>
                <a:ln w="2857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
        <p:nvSpPr>
          <p:cNvPr id="54" name="矩形 53"/>
          <p:cNvSpPr/>
          <p:nvPr/>
        </p:nvSpPr>
        <p:spPr>
          <a:xfrm>
            <a:off x="3779912" y="3405000"/>
            <a:ext cx="1338828" cy="369332"/>
          </a:xfrm>
          <a:prstGeom prst="rect">
            <a:avLst/>
          </a:prstGeom>
        </p:spPr>
        <p:txBody>
          <a:bodyPr wrap="none">
            <a:spAutoFit/>
          </a:bodyPr>
          <a:lstStyle/>
          <a:p>
            <a:pPr>
              <a:defRPr/>
            </a:pPr>
            <a:r>
              <a:rPr kumimoji="1" lang="zh-CN" altLang="en-US" dirty="0">
                <a:solidFill>
                  <a:srgbClr val="006600"/>
                </a:solidFill>
                <a:effectLst>
                  <a:outerShdw blurRad="38100" dist="38100" dir="2700000" algn="tl">
                    <a:srgbClr val="000000"/>
                  </a:outerShdw>
                </a:effectLst>
                <a:latin typeface="Times New Roman" panose="02020603050405020304" pitchFamily="18" charset="0"/>
                <a:ea typeface="宋体" panose="02010600030101010101" pitchFamily="2" charset="-122"/>
              </a:rPr>
              <a:t>两相电流为</a:t>
            </a:r>
          </a:p>
        </p:txBody>
      </p:sp>
      <p:graphicFrame>
        <p:nvGraphicFramePr>
          <p:cNvPr id="55" name="对象 54"/>
          <p:cNvGraphicFramePr>
            <a:graphicFrameLocks noChangeAspect="1"/>
          </p:cNvGraphicFramePr>
          <p:nvPr>
            <p:extLst>
              <p:ext uri="{D42A27DB-BD31-4B8C-83A1-F6EECF244321}">
                <p14:modId xmlns:p14="http://schemas.microsoft.com/office/powerpoint/2010/main" val="3654114111"/>
              </p:ext>
            </p:extLst>
          </p:nvPr>
        </p:nvGraphicFramePr>
        <p:xfrm>
          <a:off x="3923928" y="3731674"/>
          <a:ext cx="2762250" cy="603250"/>
        </p:xfrm>
        <a:graphic>
          <a:graphicData uri="http://schemas.openxmlformats.org/presentationml/2006/ole">
            <mc:AlternateContent xmlns:mc="http://schemas.openxmlformats.org/markup-compatibility/2006">
              <mc:Choice xmlns:v="urn:schemas-microsoft-com:vml" Requires="v">
                <p:oleObj spid="_x0000_s3136" name="Equation" r:id="rId3" imgW="990170" imgH="215806" progId="Equation.3">
                  <p:embed/>
                </p:oleObj>
              </mc:Choice>
              <mc:Fallback>
                <p:oleObj name="Equation" r:id="rId3" imgW="990170" imgH="215806" progId="Equation.3">
                  <p:embed/>
                  <p:pic>
                    <p:nvPicPr>
                      <p:cNvPr id="0" name="Object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28" y="3731674"/>
                        <a:ext cx="2762250"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 name="对象 55"/>
          <p:cNvGraphicFramePr>
            <a:graphicFrameLocks noChangeAspect="1"/>
          </p:cNvGraphicFramePr>
          <p:nvPr>
            <p:extLst>
              <p:ext uri="{D42A27DB-BD31-4B8C-83A1-F6EECF244321}">
                <p14:modId xmlns:p14="http://schemas.microsoft.com/office/powerpoint/2010/main" val="1518275314"/>
              </p:ext>
            </p:extLst>
          </p:nvPr>
        </p:nvGraphicFramePr>
        <p:xfrm>
          <a:off x="3923928" y="4258052"/>
          <a:ext cx="3929063" cy="603250"/>
        </p:xfrm>
        <a:graphic>
          <a:graphicData uri="http://schemas.openxmlformats.org/presentationml/2006/ole">
            <mc:AlternateContent xmlns:mc="http://schemas.openxmlformats.org/markup-compatibility/2006">
              <mc:Choice xmlns:v="urn:schemas-microsoft-com:vml" Requires="v">
                <p:oleObj spid="_x0000_s3137" name="Equation" r:id="rId5" imgW="1409088" imgH="215806" progId="Equation.3">
                  <p:embed/>
                </p:oleObj>
              </mc:Choice>
              <mc:Fallback>
                <p:oleObj name="Equation" r:id="rId5" imgW="1409088" imgH="215806" progId="Equation.3">
                  <p:embed/>
                  <p:pic>
                    <p:nvPicPr>
                      <p:cNvPr id="0" name="Object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3928" y="4258052"/>
                        <a:ext cx="3929063"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 name="矩形 56"/>
          <p:cNvSpPr/>
          <p:nvPr/>
        </p:nvSpPr>
        <p:spPr>
          <a:xfrm>
            <a:off x="3481047" y="4958544"/>
            <a:ext cx="4572000" cy="951030"/>
          </a:xfrm>
          <a:prstGeom prst="rect">
            <a:avLst/>
          </a:prstGeom>
        </p:spPr>
        <p:txBody>
          <a:bodyPr>
            <a:spAutoFit/>
          </a:bodyPr>
          <a:lstStyle/>
          <a:p>
            <a:pPr algn="just">
              <a:lnSpc>
                <a:spcPct val="155000"/>
              </a:lnSpc>
              <a:defRPr/>
            </a:pPr>
            <a:r>
              <a:rPr lang="zh-CN" altLang="en-US" dirty="0">
                <a:effectLst>
                  <a:outerShdw blurRad="38100" dist="38100" dir="2700000" algn="tl">
                    <a:srgbClr val="FFFFFF"/>
                  </a:outerShdw>
                </a:effectLst>
                <a:latin typeface="楷体_GB2312" pitchFamily="49" charset="-122"/>
                <a:ea typeface="楷体_GB2312" pitchFamily="49" charset="-122"/>
              </a:rPr>
              <a:t>电动机转子转动起来后，利用离心力将开关</a:t>
            </a:r>
            <a:r>
              <a:rPr lang="en-US" altLang="zh-CN" dirty="0">
                <a:effectLst>
                  <a:outerShdw blurRad="38100" dist="38100" dir="2700000" algn="tl">
                    <a:srgbClr val="FFFFFF"/>
                  </a:outerShdw>
                </a:effectLst>
                <a:latin typeface="楷体_GB2312" pitchFamily="49" charset="-122"/>
                <a:ea typeface="楷体_GB2312" pitchFamily="49" charset="-122"/>
              </a:rPr>
              <a:t>S</a:t>
            </a:r>
            <a:r>
              <a:rPr lang="zh-CN" altLang="en-US" dirty="0">
                <a:effectLst>
                  <a:outerShdw blurRad="38100" dist="38100" dir="2700000" algn="tl">
                    <a:srgbClr val="FFFFFF"/>
                  </a:outerShdw>
                </a:effectLst>
                <a:latin typeface="楷体_GB2312" pitchFamily="49" charset="-122"/>
                <a:ea typeface="楷体_GB2312" pitchFamily="49" charset="-122"/>
              </a:rPr>
              <a:t>断开</a:t>
            </a:r>
            <a:r>
              <a:rPr lang="en-US" altLang="zh-CN" dirty="0">
                <a:effectLst>
                  <a:outerShdw blurRad="38100" dist="38100" dir="2700000" algn="tl">
                    <a:srgbClr val="FFFFFF"/>
                  </a:outerShdw>
                </a:effectLst>
                <a:latin typeface="楷体_GB2312" pitchFamily="49" charset="-122"/>
                <a:ea typeface="楷体_GB2312" pitchFamily="49" charset="-122"/>
              </a:rPr>
              <a:t>(S</a:t>
            </a:r>
            <a:r>
              <a:rPr lang="zh-CN" altLang="en-US" dirty="0">
                <a:effectLst>
                  <a:outerShdw blurRad="38100" dist="38100" dir="2700000" algn="tl">
                    <a:srgbClr val="FFFFFF"/>
                  </a:outerShdw>
                </a:effectLst>
                <a:latin typeface="楷体_GB2312" pitchFamily="49" charset="-122"/>
                <a:ea typeface="楷体_GB2312" pitchFamily="49" charset="-122"/>
              </a:rPr>
              <a:t>是离心开关</a:t>
            </a:r>
            <a:r>
              <a:rPr lang="en-US" altLang="zh-CN" dirty="0">
                <a:effectLst>
                  <a:outerShdw blurRad="38100" dist="38100" dir="2700000" algn="tl">
                    <a:srgbClr val="FFFFFF"/>
                  </a:outerShdw>
                </a:effectLst>
                <a:latin typeface="楷体_GB2312" pitchFamily="49" charset="-122"/>
                <a:ea typeface="楷体_GB2312" pitchFamily="49" charset="-122"/>
              </a:rPr>
              <a:t>)</a:t>
            </a:r>
            <a:r>
              <a:rPr lang="zh-CN" altLang="en-US" dirty="0">
                <a:effectLst>
                  <a:outerShdw blurRad="38100" dist="38100" dir="2700000" algn="tl">
                    <a:srgbClr val="FFFFFF"/>
                  </a:outerShdw>
                </a:effectLst>
                <a:latin typeface="楷体_GB2312" pitchFamily="49" charset="-122"/>
                <a:ea typeface="楷体_GB2312" pitchFamily="49" charset="-122"/>
              </a:rPr>
              <a:t>，使起动绕组</a:t>
            </a:r>
            <a:r>
              <a:rPr kumimoji="1" lang="en-US" altLang="zh-CN" dirty="0">
                <a:effectLst>
                  <a:outerShdw blurRad="38100" dist="38100" dir="2700000" algn="tl">
                    <a:srgbClr val="FFFFFF"/>
                  </a:outerShdw>
                </a:effectLst>
                <a:latin typeface="楷体_GB2312" pitchFamily="49" charset="-122"/>
                <a:ea typeface="楷体_GB2312" pitchFamily="49" charset="-122"/>
              </a:rPr>
              <a:t>B</a:t>
            </a:r>
            <a:r>
              <a:rPr kumimoji="1" lang="en-US" altLang="zh-CN" dirty="0">
                <a:effectLst>
                  <a:outerShdw blurRad="38100" dist="38100" dir="2700000" algn="tl">
                    <a:srgbClr val="FFFFFF"/>
                  </a:outerShdw>
                </a:effectLst>
                <a:latin typeface="Times New Roman" panose="02020603050405020304" pitchFamily="18" charset="0"/>
                <a:ea typeface="楷体_GB2312" pitchFamily="49" charset="-122"/>
                <a:cs typeface="Times New Roman" panose="02020603050405020304" pitchFamily="18" charset="0"/>
              </a:rPr>
              <a:t>–</a:t>
            </a:r>
            <a:r>
              <a:rPr kumimoji="1" lang="en-US" altLang="zh-CN" dirty="0">
                <a:effectLst>
                  <a:outerShdw blurRad="38100" dist="38100" dir="2700000" algn="tl">
                    <a:srgbClr val="FFFFFF"/>
                  </a:outerShdw>
                </a:effectLst>
                <a:latin typeface="楷体_GB2312" pitchFamily="49" charset="-122"/>
                <a:ea typeface="楷体_GB2312" pitchFamily="49" charset="-122"/>
              </a:rPr>
              <a:t>B</a:t>
            </a:r>
            <a:r>
              <a:rPr kumimoji="1" lang="en-US" altLang="zh-CN" dirty="0">
                <a:effectLst>
                  <a:outerShdw blurRad="38100" dist="38100" dir="2700000" algn="tl">
                    <a:srgbClr val="FFFFFF"/>
                  </a:outerShdw>
                </a:effectLst>
                <a:latin typeface="楷体_GB2312" pitchFamily="49" charset="-122"/>
                <a:ea typeface="楷体_GB2312" pitchFamily="49" charset="-122"/>
                <a:cs typeface="Times New Roman" panose="02020603050405020304" pitchFamily="18" charset="0"/>
              </a:rPr>
              <a:t>´</a:t>
            </a:r>
            <a:r>
              <a:rPr lang="zh-CN" altLang="en-US" dirty="0">
                <a:effectLst>
                  <a:outerShdw blurRad="38100" dist="38100" dir="2700000" algn="tl">
                    <a:srgbClr val="FFFFFF"/>
                  </a:outerShdw>
                </a:effectLst>
                <a:latin typeface="楷体_GB2312" pitchFamily="49" charset="-122"/>
                <a:ea typeface="楷体_GB2312" pitchFamily="49" charset="-122"/>
              </a:rPr>
              <a:t>断电。</a:t>
            </a:r>
          </a:p>
        </p:txBody>
      </p:sp>
      <p:sp>
        <p:nvSpPr>
          <p:cNvPr id="58" name="Rectangle 2"/>
          <p:cNvSpPr>
            <a:spLocks noChangeArrowheads="1"/>
          </p:cNvSpPr>
          <p:nvPr/>
        </p:nvSpPr>
        <p:spPr bwMode="auto">
          <a:xfrm>
            <a:off x="539750" y="260350"/>
            <a:ext cx="8229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pPr algn="ctr" eaLnBrk="1" hangingPunct="1"/>
            <a:r>
              <a:rPr lang="en-US" altLang="zh-CN" sz="3200" dirty="0">
                <a:solidFill>
                  <a:schemeClr val="tx2"/>
                </a:solidFill>
              </a:rPr>
              <a:t>1.</a:t>
            </a:r>
            <a:r>
              <a:rPr lang="zh-CN" altLang="en-US" sz="3200" dirty="0">
                <a:solidFill>
                  <a:schemeClr val="tx2"/>
                </a:solidFill>
              </a:rPr>
              <a:t>单相异步电动机与交流伺服电动机</a:t>
            </a:r>
            <a:endParaRPr lang="en-US" altLang="zh-CN" sz="3200" dirty="0">
              <a:solidFill>
                <a:schemeClr val="tx2"/>
              </a:solidFill>
            </a:endParaRPr>
          </a:p>
        </p:txBody>
      </p:sp>
    </p:spTree>
    <p:extLst>
      <p:ext uri="{BB962C8B-B14F-4D97-AF65-F5344CB8AC3E}">
        <p14:creationId xmlns:p14="http://schemas.microsoft.com/office/powerpoint/2010/main" val="387911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cBhvr additive="base">
                                        <p:cTn id="25" dur="500" fill="hold"/>
                                        <p:tgtEl>
                                          <p:spTgt spid="54"/>
                                        </p:tgtEl>
                                        <p:attrNameLst>
                                          <p:attrName>ppt_x</p:attrName>
                                        </p:attrNameLst>
                                      </p:cBhvr>
                                      <p:tavLst>
                                        <p:tav tm="0">
                                          <p:val>
                                            <p:strVal val="#ppt_x"/>
                                          </p:val>
                                        </p:tav>
                                        <p:tav tm="100000">
                                          <p:val>
                                            <p:strVal val="#ppt_x"/>
                                          </p:val>
                                        </p:tav>
                                      </p:tavLst>
                                    </p:anim>
                                    <p:anim calcmode="lin" valueType="num">
                                      <p:cBhvr additive="base">
                                        <p:cTn id="26" dur="500" fill="hold"/>
                                        <p:tgtEl>
                                          <p:spTgt spid="5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anim calcmode="lin" valueType="num">
                                      <p:cBhvr additive="base">
                                        <p:cTn id="29" dur="500" fill="hold"/>
                                        <p:tgtEl>
                                          <p:spTgt spid="55"/>
                                        </p:tgtEl>
                                        <p:attrNameLst>
                                          <p:attrName>ppt_x</p:attrName>
                                        </p:attrNameLst>
                                      </p:cBhvr>
                                      <p:tavLst>
                                        <p:tav tm="0">
                                          <p:val>
                                            <p:strVal val="#ppt_x"/>
                                          </p:val>
                                        </p:tav>
                                        <p:tav tm="100000">
                                          <p:val>
                                            <p:strVal val="#ppt_x"/>
                                          </p:val>
                                        </p:tav>
                                      </p:tavLst>
                                    </p:anim>
                                    <p:anim calcmode="lin" valueType="num">
                                      <p:cBhvr additive="base">
                                        <p:cTn id="30" dur="500" fill="hold"/>
                                        <p:tgtEl>
                                          <p:spTgt spid="5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anim calcmode="lin" valueType="num">
                                      <p:cBhvr additive="base">
                                        <p:cTn id="33" dur="500" fill="hold"/>
                                        <p:tgtEl>
                                          <p:spTgt spid="56"/>
                                        </p:tgtEl>
                                        <p:attrNameLst>
                                          <p:attrName>ppt_x</p:attrName>
                                        </p:attrNameLst>
                                      </p:cBhvr>
                                      <p:tavLst>
                                        <p:tav tm="0">
                                          <p:val>
                                            <p:strVal val="#ppt_x"/>
                                          </p:val>
                                        </p:tav>
                                        <p:tav tm="100000">
                                          <p:val>
                                            <p:strVal val="#ppt_x"/>
                                          </p:val>
                                        </p:tav>
                                      </p:tavLst>
                                    </p:anim>
                                    <p:anim calcmode="lin" valueType="num">
                                      <p:cBhvr additive="base">
                                        <p:cTn id="3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anim calcmode="lin" valueType="num">
                                      <p:cBhvr additive="base">
                                        <p:cTn id="39" dur="500" fill="hold"/>
                                        <p:tgtEl>
                                          <p:spTgt spid="57"/>
                                        </p:tgtEl>
                                        <p:attrNameLst>
                                          <p:attrName>ppt_x</p:attrName>
                                        </p:attrNameLst>
                                      </p:cBhvr>
                                      <p:tavLst>
                                        <p:tav tm="0">
                                          <p:val>
                                            <p:strVal val="#ppt_x"/>
                                          </p:val>
                                        </p:tav>
                                        <p:tav tm="100000">
                                          <p:val>
                                            <p:strVal val="#ppt_x"/>
                                          </p:val>
                                        </p:tav>
                                      </p:tavLst>
                                    </p:anim>
                                    <p:anim calcmode="lin" valueType="num">
                                      <p:cBhvr additive="base">
                                        <p:cTn id="40"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4" grpId="0"/>
      <p:bldP spid="5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61028" y="796989"/>
            <a:ext cx="2125662" cy="4791075"/>
            <a:chOff x="471" y="192"/>
            <a:chExt cx="1419" cy="3408"/>
          </a:xfrm>
        </p:grpSpPr>
        <p:sp>
          <p:nvSpPr>
            <p:cNvPr id="3" name="Oval 3"/>
            <p:cNvSpPr>
              <a:spLocks noChangeAspect="1" noChangeArrowheads="1"/>
            </p:cNvSpPr>
            <p:nvPr/>
          </p:nvSpPr>
          <p:spPr bwMode="auto">
            <a:xfrm>
              <a:off x="1536" y="480"/>
              <a:ext cx="86" cy="86"/>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 name="Text Box 4"/>
            <p:cNvSpPr txBox="1">
              <a:spLocks noChangeArrowheads="1"/>
            </p:cNvSpPr>
            <p:nvPr/>
          </p:nvSpPr>
          <p:spPr bwMode="auto">
            <a:xfrm>
              <a:off x="1073" y="864"/>
              <a:ext cx="236"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en-US" altLang="zh-CN">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S</a:t>
              </a:r>
            </a:p>
          </p:txBody>
        </p:sp>
        <p:sp>
          <p:nvSpPr>
            <p:cNvPr id="5" name="Text Box 5"/>
            <p:cNvSpPr txBox="1">
              <a:spLocks noChangeArrowheads="1"/>
            </p:cNvSpPr>
            <p:nvPr/>
          </p:nvSpPr>
          <p:spPr bwMode="auto">
            <a:xfrm>
              <a:off x="1029" y="1430"/>
              <a:ext cx="242" cy="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kumimoji="1" lang="en-US" altLang="zh-CN" sz="4000" b="0">
                  <a:latin typeface="Times New Roman" pitchFamily="18" charset="0"/>
                  <a:cs typeface="Times New Roman" pitchFamily="18" charset="0"/>
                </a:rPr>
                <a:t>•</a:t>
              </a:r>
            </a:p>
          </p:txBody>
        </p:sp>
        <p:sp>
          <p:nvSpPr>
            <p:cNvPr id="6" name="Line 6"/>
            <p:cNvSpPr>
              <a:spLocks noChangeShapeType="1"/>
            </p:cNvSpPr>
            <p:nvPr/>
          </p:nvSpPr>
          <p:spPr bwMode="auto">
            <a:xfrm flipV="1">
              <a:off x="1571" y="576"/>
              <a:ext cx="0" cy="195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7"/>
            <p:cNvSpPr>
              <a:spLocks noChangeShapeType="1"/>
            </p:cNvSpPr>
            <p:nvPr/>
          </p:nvSpPr>
          <p:spPr bwMode="auto">
            <a:xfrm rot="-5400000">
              <a:off x="883" y="1664"/>
              <a:ext cx="17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8"/>
            <p:cNvSpPr>
              <a:spLocks noChangeShapeType="1"/>
            </p:cNvSpPr>
            <p:nvPr/>
          </p:nvSpPr>
          <p:spPr bwMode="auto">
            <a:xfrm rot="-5400000">
              <a:off x="805" y="1664"/>
              <a:ext cx="17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9"/>
            <p:cNvSpPr>
              <a:spLocks noChangeShapeType="1"/>
            </p:cNvSpPr>
            <p:nvPr/>
          </p:nvSpPr>
          <p:spPr bwMode="auto">
            <a:xfrm flipV="1">
              <a:off x="730" y="1296"/>
              <a:ext cx="0" cy="123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0"/>
            <p:cNvSpPr>
              <a:spLocks noChangeShapeType="1"/>
            </p:cNvSpPr>
            <p:nvPr/>
          </p:nvSpPr>
          <p:spPr bwMode="auto">
            <a:xfrm>
              <a:off x="998" y="1658"/>
              <a:ext cx="138" cy="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1"/>
            <p:cNvSpPr>
              <a:spLocks noChangeShapeType="1"/>
            </p:cNvSpPr>
            <p:nvPr/>
          </p:nvSpPr>
          <p:spPr bwMode="auto">
            <a:xfrm>
              <a:off x="725" y="1667"/>
              <a:ext cx="138" cy="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12"/>
            <p:cNvSpPr txBox="1">
              <a:spLocks noChangeArrowheads="1"/>
            </p:cNvSpPr>
            <p:nvPr/>
          </p:nvSpPr>
          <p:spPr bwMode="auto">
            <a:xfrm>
              <a:off x="631" y="1430"/>
              <a:ext cx="242" cy="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kumimoji="1" lang="en-US" altLang="zh-CN" sz="4000" b="0">
                  <a:latin typeface="Times New Roman" pitchFamily="18" charset="0"/>
                  <a:cs typeface="Times New Roman" pitchFamily="18" charset="0"/>
                </a:rPr>
                <a:t>•</a:t>
              </a:r>
            </a:p>
          </p:txBody>
        </p:sp>
        <p:sp>
          <p:nvSpPr>
            <p:cNvPr id="13" name="Oval 13"/>
            <p:cNvSpPr>
              <a:spLocks noChangeArrowheads="1"/>
            </p:cNvSpPr>
            <p:nvPr/>
          </p:nvSpPr>
          <p:spPr bwMode="auto">
            <a:xfrm>
              <a:off x="933" y="3072"/>
              <a:ext cx="507" cy="52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4" name="Text Box 14"/>
            <p:cNvSpPr txBox="1">
              <a:spLocks noChangeArrowheads="1"/>
            </p:cNvSpPr>
            <p:nvPr/>
          </p:nvSpPr>
          <p:spPr bwMode="auto">
            <a:xfrm>
              <a:off x="1033" y="1849"/>
              <a:ext cx="241" cy="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kumimoji="1" lang="en-US" altLang="zh-CN" sz="4000" b="0">
                  <a:latin typeface="Times New Roman" pitchFamily="18" charset="0"/>
                  <a:cs typeface="Times New Roman" pitchFamily="18" charset="0"/>
                </a:rPr>
                <a:t>•</a:t>
              </a:r>
            </a:p>
          </p:txBody>
        </p:sp>
        <p:sp>
          <p:nvSpPr>
            <p:cNvPr id="15" name="Text Box 15"/>
            <p:cNvSpPr txBox="1">
              <a:spLocks noChangeArrowheads="1"/>
            </p:cNvSpPr>
            <p:nvPr/>
          </p:nvSpPr>
          <p:spPr bwMode="auto">
            <a:xfrm>
              <a:off x="1178" y="1817"/>
              <a:ext cx="270"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kumimoji="1" lang="en-US" altLang="zh-CN" sz="2400">
                  <a:solidFill>
                    <a:srgbClr val="000099"/>
                  </a:solidFill>
                  <a:latin typeface="Times New Roman" pitchFamily="18" charset="0"/>
                  <a:ea typeface="楷体_GB2312"/>
                </a:rPr>
                <a:t>A</a:t>
              </a:r>
            </a:p>
          </p:txBody>
        </p:sp>
        <p:sp>
          <p:nvSpPr>
            <p:cNvPr id="16" name="Text Box 16"/>
            <p:cNvSpPr txBox="1">
              <a:spLocks noChangeArrowheads="1"/>
            </p:cNvSpPr>
            <p:nvPr/>
          </p:nvSpPr>
          <p:spPr bwMode="auto">
            <a:xfrm>
              <a:off x="471" y="2400"/>
              <a:ext cx="259"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kumimoji="1" lang="en-US" altLang="zh-CN" sz="2400">
                  <a:solidFill>
                    <a:srgbClr val="000099"/>
                  </a:solidFill>
                  <a:latin typeface="Times New Roman" pitchFamily="18" charset="0"/>
                  <a:ea typeface="楷体_GB2312"/>
                </a:rPr>
                <a:t>B</a:t>
              </a:r>
            </a:p>
          </p:txBody>
        </p:sp>
        <p:sp>
          <p:nvSpPr>
            <p:cNvPr id="17" name="Text Box 17"/>
            <p:cNvSpPr txBox="1">
              <a:spLocks noChangeArrowheads="1"/>
            </p:cNvSpPr>
            <p:nvPr/>
          </p:nvSpPr>
          <p:spPr bwMode="auto">
            <a:xfrm>
              <a:off x="1575" y="2400"/>
              <a:ext cx="315"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kumimoji="1" lang="en-US" altLang="zh-CN" sz="2400">
                  <a:solidFill>
                    <a:srgbClr val="000099"/>
                  </a:solidFill>
                  <a:latin typeface="Times New Roman" pitchFamily="18" charset="0"/>
                  <a:ea typeface="楷体_GB2312"/>
                </a:rPr>
                <a:t>B</a:t>
              </a:r>
              <a:r>
                <a:rPr kumimoji="1" lang="en-US" altLang="zh-CN" sz="2400">
                  <a:solidFill>
                    <a:srgbClr val="000099"/>
                  </a:solidFill>
                  <a:latin typeface="Times New Roman" pitchFamily="18" charset="0"/>
                  <a:cs typeface="Times New Roman" pitchFamily="18" charset="0"/>
                </a:rPr>
                <a:t>'</a:t>
              </a:r>
              <a:endParaRPr kumimoji="1" lang="en-US" altLang="zh-CN" sz="2400">
                <a:solidFill>
                  <a:srgbClr val="000099"/>
                </a:solidFill>
                <a:latin typeface="Times New Roman" pitchFamily="18" charset="0"/>
                <a:ea typeface="楷体_GB2312"/>
              </a:endParaRPr>
            </a:p>
          </p:txBody>
        </p:sp>
        <p:sp>
          <p:nvSpPr>
            <p:cNvPr id="18" name="Oval 18"/>
            <p:cNvSpPr>
              <a:spLocks noChangeArrowheads="1"/>
            </p:cNvSpPr>
            <p:nvPr/>
          </p:nvSpPr>
          <p:spPr bwMode="auto">
            <a:xfrm>
              <a:off x="727" y="2074"/>
              <a:ext cx="841" cy="84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9" name="Freeform 19"/>
            <p:cNvSpPr>
              <a:spLocks/>
            </p:cNvSpPr>
            <p:nvPr/>
          </p:nvSpPr>
          <p:spPr bwMode="auto">
            <a:xfrm>
              <a:off x="904" y="2437"/>
              <a:ext cx="103" cy="79"/>
            </a:xfrm>
            <a:custGeom>
              <a:avLst/>
              <a:gdLst>
                <a:gd name="T0" fmla="*/ 0 w 1656"/>
                <a:gd name="T1" fmla="*/ 0 h 824"/>
                <a:gd name="T2" fmla="*/ 0 w 1656"/>
                <a:gd name="T3" fmla="*/ 0 h 824"/>
                <a:gd name="T4" fmla="*/ 0 w 1656"/>
                <a:gd name="T5" fmla="*/ 0 h 824"/>
                <a:gd name="T6" fmla="*/ 0 w 1656"/>
                <a:gd name="T7" fmla="*/ 0 h 824"/>
                <a:gd name="T8" fmla="*/ 0 w 1656"/>
                <a:gd name="T9" fmla="*/ 0 h 824"/>
                <a:gd name="T10" fmla="*/ 0 w 1656"/>
                <a:gd name="T11" fmla="*/ 0 h 824"/>
                <a:gd name="T12" fmla="*/ 0 w 1656"/>
                <a:gd name="T13" fmla="*/ 0 h 824"/>
                <a:gd name="T14" fmla="*/ 0 w 1656"/>
                <a:gd name="T15" fmla="*/ 0 h 824"/>
                <a:gd name="T16" fmla="*/ 0 w 1656"/>
                <a:gd name="T17" fmla="*/ 0 h 824"/>
                <a:gd name="T18" fmla="*/ 0 w 1656"/>
                <a:gd name="T19" fmla="*/ 0 h 824"/>
                <a:gd name="T20" fmla="*/ 0 w 1656"/>
                <a:gd name="T21" fmla="*/ 0 h 824"/>
                <a:gd name="T22" fmla="*/ 0 w 1656"/>
                <a:gd name="T23" fmla="*/ 0 h 824"/>
                <a:gd name="T24" fmla="*/ 0 w 1656"/>
                <a:gd name="T25" fmla="*/ 0 h 824"/>
                <a:gd name="T26" fmla="*/ 0 w 1656"/>
                <a:gd name="T27" fmla="*/ 0 h 824"/>
                <a:gd name="T28" fmla="*/ 0 w 1656"/>
                <a:gd name="T29" fmla="*/ 0 h 824"/>
                <a:gd name="T30" fmla="*/ 0 w 1656"/>
                <a:gd name="T31" fmla="*/ 0 h 824"/>
                <a:gd name="T32" fmla="*/ 0 w 1656"/>
                <a:gd name="T33" fmla="*/ 0 h 8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56" h="824">
                  <a:moveTo>
                    <a:pt x="16" y="824"/>
                  </a:moveTo>
                  <a:cubicBezTo>
                    <a:pt x="8" y="756"/>
                    <a:pt x="0" y="688"/>
                    <a:pt x="16" y="632"/>
                  </a:cubicBezTo>
                  <a:cubicBezTo>
                    <a:pt x="32" y="576"/>
                    <a:pt x="80" y="544"/>
                    <a:pt x="112" y="488"/>
                  </a:cubicBezTo>
                  <a:cubicBezTo>
                    <a:pt x="144" y="432"/>
                    <a:pt x="176" y="344"/>
                    <a:pt x="208" y="296"/>
                  </a:cubicBezTo>
                  <a:cubicBezTo>
                    <a:pt x="240" y="248"/>
                    <a:pt x="264" y="232"/>
                    <a:pt x="304" y="200"/>
                  </a:cubicBezTo>
                  <a:cubicBezTo>
                    <a:pt x="344" y="168"/>
                    <a:pt x="400" y="128"/>
                    <a:pt x="448" y="104"/>
                  </a:cubicBezTo>
                  <a:cubicBezTo>
                    <a:pt x="496" y="80"/>
                    <a:pt x="544" y="72"/>
                    <a:pt x="592" y="56"/>
                  </a:cubicBezTo>
                  <a:cubicBezTo>
                    <a:pt x="640" y="40"/>
                    <a:pt x="680" y="16"/>
                    <a:pt x="736" y="8"/>
                  </a:cubicBezTo>
                  <a:cubicBezTo>
                    <a:pt x="792" y="0"/>
                    <a:pt x="872" y="0"/>
                    <a:pt x="928" y="8"/>
                  </a:cubicBezTo>
                  <a:cubicBezTo>
                    <a:pt x="984" y="16"/>
                    <a:pt x="1032" y="48"/>
                    <a:pt x="1072" y="56"/>
                  </a:cubicBezTo>
                  <a:cubicBezTo>
                    <a:pt x="1112" y="64"/>
                    <a:pt x="1128" y="40"/>
                    <a:pt x="1168" y="56"/>
                  </a:cubicBezTo>
                  <a:cubicBezTo>
                    <a:pt x="1208" y="72"/>
                    <a:pt x="1264" y="112"/>
                    <a:pt x="1312" y="152"/>
                  </a:cubicBezTo>
                  <a:cubicBezTo>
                    <a:pt x="1360" y="192"/>
                    <a:pt x="1416" y="248"/>
                    <a:pt x="1456" y="296"/>
                  </a:cubicBezTo>
                  <a:cubicBezTo>
                    <a:pt x="1496" y="344"/>
                    <a:pt x="1528" y="392"/>
                    <a:pt x="1552" y="440"/>
                  </a:cubicBezTo>
                  <a:cubicBezTo>
                    <a:pt x="1576" y="488"/>
                    <a:pt x="1584" y="536"/>
                    <a:pt x="1600" y="584"/>
                  </a:cubicBezTo>
                  <a:cubicBezTo>
                    <a:pt x="1616" y="632"/>
                    <a:pt x="1640" y="688"/>
                    <a:pt x="1648" y="728"/>
                  </a:cubicBezTo>
                  <a:cubicBezTo>
                    <a:pt x="1656" y="768"/>
                    <a:pt x="1648" y="808"/>
                    <a:pt x="1648" y="824"/>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Freeform 20"/>
            <p:cNvSpPr>
              <a:spLocks/>
            </p:cNvSpPr>
            <p:nvPr/>
          </p:nvSpPr>
          <p:spPr bwMode="auto">
            <a:xfrm>
              <a:off x="1024" y="2437"/>
              <a:ext cx="103" cy="79"/>
            </a:xfrm>
            <a:custGeom>
              <a:avLst/>
              <a:gdLst>
                <a:gd name="T0" fmla="*/ 0 w 1656"/>
                <a:gd name="T1" fmla="*/ 0 h 824"/>
                <a:gd name="T2" fmla="*/ 0 w 1656"/>
                <a:gd name="T3" fmla="*/ 0 h 824"/>
                <a:gd name="T4" fmla="*/ 0 w 1656"/>
                <a:gd name="T5" fmla="*/ 0 h 824"/>
                <a:gd name="T6" fmla="*/ 0 w 1656"/>
                <a:gd name="T7" fmla="*/ 0 h 824"/>
                <a:gd name="T8" fmla="*/ 0 w 1656"/>
                <a:gd name="T9" fmla="*/ 0 h 824"/>
                <a:gd name="T10" fmla="*/ 0 w 1656"/>
                <a:gd name="T11" fmla="*/ 0 h 824"/>
                <a:gd name="T12" fmla="*/ 0 w 1656"/>
                <a:gd name="T13" fmla="*/ 0 h 824"/>
                <a:gd name="T14" fmla="*/ 0 w 1656"/>
                <a:gd name="T15" fmla="*/ 0 h 824"/>
                <a:gd name="T16" fmla="*/ 0 w 1656"/>
                <a:gd name="T17" fmla="*/ 0 h 824"/>
                <a:gd name="T18" fmla="*/ 0 w 1656"/>
                <a:gd name="T19" fmla="*/ 0 h 824"/>
                <a:gd name="T20" fmla="*/ 0 w 1656"/>
                <a:gd name="T21" fmla="*/ 0 h 824"/>
                <a:gd name="T22" fmla="*/ 0 w 1656"/>
                <a:gd name="T23" fmla="*/ 0 h 824"/>
                <a:gd name="T24" fmla="*/ 0 w 1656"/>
                <a:gd name="T25" fmla="*/ 0 h 824"/>
                <a:gd name="T26" fmla="*/ 0 w 1656"/>
                <a:gd name="T27" fmla="*/ 0 h 824"/>
                <a:gd name="T28" fmla="*/ 0 w 1656"/>
                <a:gd name="T29" fmla="*/ 0 h 824"/>
                <a:gd name="T30" fmla="*/ 0 w 1656"/>
                <a:gd name="T31" fmla="*/ 0 h 824"/>
                <a:gd name="T32" fmla="*/ 0 w 1656"/>
                <a:gd name="T33" fmla="*/ 0 h 8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56" h="824">
                  <a:moveTo>
                    <a:pt x="16" y="824"/>
                  </a:moveTo>
                  <a:cubicBezTo>
                    <a:pt x="8" y="756"/>
                    <a:pt x="0" y="688"/>
                    <a:pt x="16" y="632"/>
                  </a:cubicBezTo>
                  <a:cubicBezTo>
                    <a:pt x="32" y="576"/>
                    <a:pt x="80" y="544"/>
                    <a:pt x="112" y="488"/>
                  </a:cubicBezTo>
                  <a:cubicBezTo>
                    <a:pt x="144" y="432"/>
                    <a:pt x="176" y="344"/>
                    <a:pt x="208" y="296"/>
                  </a:cubicBezTo>
                  <a:cubicBezTo>
                    <a:pt x="240" y="248"/>
                    <a:pt x="264" y="232"/>
                    <a:pt x="304" y="200"/>
                  </a:cubicBezTo>
                  <a:cubicBezTo>
                    <a:pt x="344" y="168"/>
                    <a:pt x="400" y="128"/>
                    <a:pt x="448" y="104"/>
                  </a:cubicBezTo>
                  <a:cubicBezTo>
                    <a:pt x="496" y="80"/>
                    <a:pt x="544" y="72"/>
                    <a:pt x="592" y="56"/>
                  </a:cubicBezTo>
                  <a:cubicBezTo>
                    <a:pt x="640" y="40"/>
                    <a:pt x="680" y="16"/>
                    <a:pt x="736" y="8"/>
                  </a:cubicBezTo>
                  <a:cubicBezTo>
                    <a:pt x="792" y="0"/>
                    <a:pt x="872" y="0"/>
                    <a:pt x="928" y="8"/>
                  </a:cubicBezTo>
                  <a:cubicBezTo>
                    <a:pt x="984" y="16"/>
                    <a:pt x="1032" y="48"/>
                    <a:pt x="1072" y="56"/>
                  </a:cubicBezTo>
                  <a:cubicBezTo>
                    <a:pt x="1112" y="64"/>
                    <a:pt x="1128" y="40"/>
                    <a:pt x="1168" y="56"/>
                  </a:cubicBezTo>
                  <a:cubicBezTo>
                    <a:pt x="1208" y="72"/>
                    <a:pt x="1264" y="112"/>
                    <a:pt x="1312" y="152"/>
                  </a:cubicBezTo>
                  <a:cubicBezTo>
                    <a:pt x="1360" y="192"/>
                    <a:pt x="1416" y="248"/>
                    <a:pt x="1456" y="296"/>
                  </a:cubicBezTo>
                  <a:cubicBezTo>
                    <a:pt x="1496" y="344"/>
                    <a:pt x="1528" y="392"/>
                    <a:pt x="1552" y="440"/>
                  </a:cubicBezTo>
                  <a:cubicBezTo>
                    <a:pt x="1576" y="488"/>
                    <a:pt x="1584" y="536"/>
                    <a:pt x="1600" y="584"/>
                  </a:cubicBezTo>
                  <a:cubicBezTo>
                    <a:pt x="1616" y="632"/>
                    <a:pt x="1640" y="688"/>
                    <a:pt x="1648" y="728"/>
                  </a:cubicBezTo>
                  <a:cubicBezTo>
                    <a:pt x="1656" y="768"/>
                    <a:pt x="1648" y="808"/>
                    <a:pt x="1648" y="824"/>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Freeform 21"/>
            <p:cNvSpPr>
              <a:spLocks/>
            </p:cNvSpPr>
            <p:nvPr/>
          </p:nvSpPr>
          <p:spPr bwMode="auto">
            <a:xfrm>
              <a:off x="1269" y="2437"/>
              <a:ext cx="103" cy="79"/>
            </a:xfrm>
            <a:custGeom>
              <a:avLst/>
              <a:gdLst>
                <a:gd name="T0" fmla="*/ 0 w 1656"/>
                <a:gd name="T1" fmla="*/ 0 h 824"/>
                <a:gd name="T2" fmla="*/ 0 w 1656"/>
                <a:gd name="T3" fmla="*/ 0 h 824"/>
                <a:gd name="T4" fmla="*/ 0 w 1656"/>
                <a:gd name="T5" fmla="*/ 0 h 824"/>
                <a:gd name="T6" fmla="*/ 0 w 1656"/>
                <a:gd name="T7" fmla="*/ 0 h 824"/>
                <a:gd name="T8" fmla="*/ 0 w 1656"/>
                <a:gd name="T9" fmla="*/ 0 h 824"/>
                <a:gd name="T10" fmla="*/ 0 w 1656"/>
                <a:gd name="T11" fmla="*/ 0 h 824"/>
                <a:gd name="T12" fmla="*/ 0 w 1656"/>
                <a:gd name="T13" fmla="*/ 0 h 824"/>
                <a:gd name="T14" fmla="*/ 0 w 1656"/>
                <a:gd name="T15" fmla="*/ 0 h 824"/>
                <a:gd name="T16" fmla="*/ 0 w 1656"/>
                <a:gd name="T17" fmla="*/ 0 h 824"/>
                <a:gd name="T18" fmla="*/ 0 w 1656"/>
                <a:gd name="T19" fmla="*/ 0 h 824"/>
                <a:gd name="T20" fmla="*/ 0 w 1656"/>
                <a:gd name="T21" fmla="*/ 0 h 824"/>
                <a:gd name="T22" fmla="*/ 0 w 1656"/>
                <a:gd name="T23" fmla="*/ 0 h 824"/>
                <a:gd name="T24" fmla="*/ 0 w 1656"/>
                <a:gd name="T25" fmla="*/ 0 h 824"/>
                <a:gd name="T26" fmla="*/ 0 w 1656"/>
                <a:gd name="T27" fmla="*/ 0 h 824"/>
                <a:gd name="T28" fmla="*/ 0 w 1656"/>
                <a:gd name="T29" fmla="*/ 0 h 824"/>
                <a:gd name="T30" fmla="*/ 0 w 1656"/>
                <a:gd name="T31" fmla="*/ 0 h 824"/>
                <a:gd name="T32" fmla="*/ 0 w 1656"/>
                <a:gd name="T33" fmla="*/ 0 h 8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56" h="824">
                  <a:moveTo>
                    <a:pt x="16" y="824"/>
                  </a:moveTo>
                  <a:cubicBezTo>
                    <a:pt x="8" y="756"/>
                    <a:pt x="0" y="688"/>
                    <a:pt x="16" y="632"/>
                  </a:cubicBezTo>
                  <a:cubicBezTo>
                    <a:pt x="32" y="576"/>
                    <a:pt x="80" y="544"/>
                    <a:pt x="112" y="488"/>
                  </a:cubicBezTo>
                  <a:cubicBezTo>
                    <a:pt x="144" y="432"/>
                    <a:pt x="176" y="344"/>
                    <a:pt x="208" y="296"/>
                  </a:cubicBezTo>
                  <a:cubicBezTo>
                    <a:pt x="240" y="248"/>
                    <a:pt x="264" y="232"/>
                    <a:pt x="304" y="200"/>
                  </a:cubicBezTo>
                  <a:cubicBezTo>
                    <a:pt x="344" y="168"/>
                    <a:pt x="400" y="128"/>
                    <a:pt x="448" y="104"/>
                  </a:cubicBezTo>
                  <a:cubicBezTo>
                    <a:pt x="496" y="80"/>
                    <a:pt x="544" y="72"/>
                    <a:pt x="592" y="56"/>
                  </a:cubicBezTo>
                  <a:cubicBezTo>
                    <a:pt x="640" y="40"/>
                    <a:pt x="680" y="16"/>
                    <a:pt x="736" y="8"/>
                  </a:cubicBezTo>
                  <a:cubicBezTo>
                    <a:pt x="792" y="0"/>
                    <a:pt x="872" y="0"/>
                    <a:pt x="928" y="8"/>
                  </a:cubicBezTo>
                  <a:cubicBezTo>
                    <a:pt x="984" y="16"/>
                    <a:pt x="1032" y="48"/>
                    <a:pt x="1072" y="56"/>
                  </a:cubicBezTo>
                  <a:cubicBezTo>
                    <a:pt x="1112" y="64"/>
                    <a:pt x="1128" y="40"/>
                    <a:pt x="1168" y="56"/>
                  </a:cubicBezTo>
                  <a:cubicBezTo>
                    <a:pt x="1208" y="72"/>
                    <a:pt x="1264" y="112"/>
                    <a:pt x="1312" y="152"/>
                  </a:cubicBezTo>
                  <a:cubicBezTo>
                    <a:pt x="1360" y="192"/>
                    <a:pt x="1416" y="248"/>
                    <a:pt x="1456" y="296"/>
                  </a:cubicBezTo>
                  <a:cubicBezTo>
                    <a:pt x="1496" y="344"/>
                    <a:pt x="1528" y="392"/>
                    <a:pt x="1552" y="440"/>
                  </a:cubicBezTo>
                  <a:cubicBezTo>
                    <a:pt x="1576" y="488"/>
                    <a:pt x="1584" y="536"/>
                    <a:pt x="1600" y="584"/>
                  </a:cubicBezTo>
                  <a:cubicBezTo>
                    <a:pt x="1616" y="632"/>
                    <a:pt x="1640" y="688"/>
                    <a:pt x="1648" y="728"/>
                  </a:cubicBezTo>
                  <a:cubicBezTo>
                    <a:pt x="1656" y="768"/>
                    <a:pt x="1648" y="808"/>
                    <a:pt x="1648" y="824"/>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a:spLocks/>
            </p:cNvSpPr>
            <p:nvPr/>
          </p:nvSpPr>
          <p:spPr bwMode="auto">
            <a:xfrm>
              <a:off x="1146" y="2437"/>
              <a:ext cx="103" cy="79"/>
            </a:xfrm>
            <a:custGeom>
              <a:avLst/>
              <a:gdLst>
                <a:gd name="T0" fmla="*/ 0 w 1656"/>
                <a:gd name="T1" fmla="*/ 0 h 824"/>
                <a:gd name="T2" fmla="*/ 0 w 1656"/>
                <a:gd name="T3" fmla="*/ 0 h 824"/>
                <a:gd name="T4" fmla="*/ 0 w 1656"/>
                <a:gd name="T5" fmla="*/ 0 h 824"/>
                <a:gd name="T6" fmla="*/ 0 w 1656"/>
                <a:gd name="T7" fmla="*/ 0 h 824"/>
                <a:gd name="T8" fmla="*/ 0 w 1656"/>
                <a:gd name="T9" fmla="*/ 0 h 824"/>
                <a:gd name="T10" fmla="*/ 0 w 1656"/>
                <a:gd name="T11" fmla="*/ 0 h 824"/>
                <a:gd name="T12" fmla="*/ 0 w 1656"/>
                <a:gd name="T13" fmla="*/ 0 h 824"/>
                <a:gd name="T14" fmla="*/ 0 w 1656"/>
                <a:gd name="T15" fmla="*/ 0 h 824"/>
                <a:gd name="T16" fmla="*/ 0 w 1656"/>
                <a:gd name="T17" fmla="*/ 0 h 824"/>
                <a:gd name="T18" fmla="*/ 0 w 1656"/>
                <a:gd name="T19" fmla="*/ 0 h 824"/>
                <a:gd name="T20" fmla="*/ 0 w 1656"/>
                <a:gd name="T21" fmla="*/ 0 h 824"/>
                <a:gd name="T22" fmla="*/ 0 w 1656"/>
                <a:gd name="T23" fmla="*/ 0 h 824"/>
                <a:gd name="T24" fmla="*/ 0 w 1656"/>
                <a:gd name="T25" fmla="*/ 0 h 824"/>
                <a:gd name="T26" fmla="*/ 0 w 1656"/>
                <a:gd name="T27" fmla="*/ 0 h 824"/>
                <a:gd name="T28" fmla="*/ 0 w 1656"/>
                <a:gd name="T29" fmla="*/ 0 h 824"/>
                <a:gd name="T30" fmla="*/ 0 w 1656"/>
                <a:gd name="T31" fmla="*/ 0 h 824"/>
                <a:gd name="T32" fmla="*/ 0 w 1656"/>
                <a:gd name="T33" fmla="*/ 0 h 8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56" h="824">
                  <a:moveTo>
                    <a:pt x="16" y="824"/>
                  </a:moveTo>
                  <a:cubicBezTo>
                    <a:pt x="8" y="756"/>
                    <a:pt x="0" y="688"/>
                    <a:pt x="16" y="632"/>
                  </a:cubicBezTo>
                  <a:cubicBezTo>
                    <a:pt x="32" y="576"/>
                    <a:pt x="80" y="544"/>
                    <a:pt x="112" y="488"/>
                  </a:cubicBezTo>
                  <a:cubicBezTo>
                    <a:pt x="144" y="432"/>
                    <a:pt x="176" y="344"/>
                    <a:pt x="208" y="296"/>
                  </a:cubicBezTo>
                  <a:cubicBezTo>
                    <a:pt x="240" y="248"/>
                    <a:pt x="264" y="232"/>
                    <a:pt x="304" y="200"/>
                  </a:cubicBezTo>
                  <a:cubicBezTo>
                    <a:pt x="344" y="168"/>
                    <a:pt x="400" y="128"/>
                    <a:pt x="448" y="104"/>
                  </a:cubicBezTo>
                  <a:cubicBezTo>
                    <a:pt x="496" y="80"/>
                    <a:pt x="544" y="72"/>
                    <a:pt x="592" y="56"/>
                  </a:cubicBezTo>
                  <a:cubicBezTo>
                    <a:pt x="640" y="40"/>
                    <a:pt x="680" y="16"/>
                    <a:pt x="736" y="8"/>
                  </a:cubicBezTo>
                  <a:cubicBezTo>
                    <a:pt x="792" y="0"/>
                    <a:pt x="872" y="0"/>
                    <a:pt x="928" y="8"/>
                  </a:cubicBezTo>
                  <a:cubicBezTo>
                    <a:pt x="984" y="16"/>
                    <a:pt x="1032" y="48"/>
                    <a:pt x="1072" y="56"/>
                  </a:cubicBezTo>
                  <a:cubicBezTo>
                    <a:pt x="1112" y="64"/>
                    <a:pt x="1128" y="40"/>
                    <a:pt x="1168" y="56"/>
                  </a:cubicBezTo>
                  <a:cubicBezTo>
                    <a:pt x="1208" y="72"/>
                    <a:pt x="1264" y="112"/>
                    <a:pt x="1312" y="152"/>
                  </a:cubicBezTo>
                  <a:cubicBezTo>
                    <a:pt x="1360" y="192"/>
                    <a:pt x="1416" y="248"/>
                    <a:pt x="1456" y="296"/>
                  </a:cubicBezTo>
                  <a:cubicBezTo>
                    <a:pt x="1496" y="344"/>
                    <a:pt x="1528" y="392"/>
                    <a:pt x="1552" y="440"/>
                  </a:cubicBezTo>
                  <a:cubicBezTo>
                    <a:pt x="1576" y="488"/>
                    <a:pt x="1584" y="536"/>
                    <a:pt x="1600" y="584"/>
                  </a:cubicBezTo>
                  <a:cubicBezTo>
                    <a:pt x="1616" y="632"/>
                    <a:pt x="1640" y="688"/>
                    <a:pt x="1648" y="728"/>
                  </a:cubicBezTo>
                  <a:cubicBezTo>
                    <a:pt x="1656" y="768"/>
                    <a:pt x="1648" y="808"/>
                    <a:pt x="1648" y="824"/>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3"/>
            <p:cNvSpPr>
              <a:spLocks noChangeShapeType="1"/>
            </p:cNvSpPr>
            <p:nvPr/>
          </p:nvSpPr>
          <p:spPr bwMode="auto">
            <a:xfrm>
              <a:off x="727" y="2516"/>
              <a:ext cx="17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4"/>
            <p:cNvSpPr>
              <a:spLocks noChangeShapeType="1"/>
            </p:cNvSpPr>
            <p:nvPr/>
          </p:nvSpPr>
          <p:spPr bwMode="auto">
            <a:xfrm>
              <a:off x="1367" y="2516"/>
              <a:ext cx="22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Text Box 25"/>
            <p:cNvSpPr txBox="1">
              <a:spLocks noChangeArrowheads="1"/>
            </p:cNvSpPr>
            <p:nvPr/>
          </p:nvSpPr>
          <p:spPr bwMode="auto">
            <a:xfrm>
              <a:off x="626" y="2295"/>
              <a:ext cx="241" cy="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kumimoji="1" lang="en-US" altLang="zh-CN" sz="4000" b="0">
                  <a:latin typeface="Times New Roman" pitchFamily="18" charset="0"/>
                  <a:cs typeface="Times New Roman" pitchFamily="18" charset="0"/>
                </a:rPr>
                <a:t>•</a:t>
              </a:r>
            </a:p>
          </p:txBody>
        </p:sp>
        <p:sp>
          <p:nvSpPr>
            <p:cNvPr id="26" name="Text Box 26"/>
            <p:cNvSpPr txBox="1">
              <a:spLocks noChangeArrowheads="1"/>
            </p:cNvSpPr>
            <p:nvPr/>
          </p:nvSpPr>
          <p:spPr bwMode="auto">
            <a:xfrm>
              <a:off x="1466" y="2295"/>
              <a:ext cx="242" cy="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kumimoji="1" lang="en-US" altLang="zh-CN" sz="4000" b="0">
                  <a:latin typeface="Times New Roman" pitchFamily="18" charset="0"/>
                  <a:cs typeface="Times New Roman" pitchFamily="18" charset="0"/>
                </a:rPr>
                <a:t>•</a:t>
              </a:r>
            </a:p>
          </p:txBody>
        </p:sp>
        <p:sp>
          <p:nvSpPr>
            <p:cNvPr id="27" name="Freeform 27"/>
            <p:cNvSpPr>
              <a:spLocks/>
            </p:cNvSpPr>
            <p:nvPr/>
          </p:nvSpPr>
          <p:spPr bwMode="auto">
            <a:xfrm rot="16200000" flipH="1">
              <a:off x="1058" y="2177"/>
              <a:ext cx="103" cy="79"/>
            </a:xfrm>
            <a:custGeom>
              <a:avLst/>
              <a:gdLst>
                <a:gd name="T0" fmla="*/ 0 w 1656"/>
                <a:gd name="T1" fmla="*/ 0 h 824"/>
                <a:gd name="T2" fmla="*/ 0 w 1656"/>
                <a:gd name="T3" fmla="*/ 0 h 824"/>
                <a:gd name="T4" fmla="*/ 0 w 1656"/>
                <a:gd name="T5" fmla="*/ 0 h 824"/>
                <a:gd name="T6" fmla="*/ 0 w 1656"/>
                <a:gd name="T7" fmla="*/ 0 h 824"/>
                <a:gd name="T8" fmla="*/ 0 w 1656"/>
                <a:gd name="T9" fmla="*/ 0 h 824"/>
                <a:gd name="T10" fmla="*/ 0 w 1656"/>
                <a:gd name="T11" fmla="*/ 0 h 824"/>
                <a:gd name="T12" fmla="*/ 0 w 1656"/>
                <a:gd name="T13" fmla="*/ 0 h 824"/>
                <a:gd name="T14" fmla="*/ 0 w 1656"/>
                <a:gd name="T15" fmla="*/ 0 h 824"/>
                <a:gd name="T16" fmla="*/ 0 w 1656"/>
                <a:gd name="T17" fmla="*/ 0 h 824"/>
                <a:gd name="T18" fmla="*/ 0 w 1656"/>
                <a:gd name="T19" fmla="*/ 0 h 824"/>
                <a:gd name="T20" fmla="*/ 0 w 1656"/>
                <a:gd name="T21" fmla="*/ 0 h 824"/>
                <a:gd name="T22" fmla="*/ 0 w 1656"/>
                <a:gd name="T23" fmla="*/ 0 h 824"/>
                <a:gd name="T24" fmla="*/ 0 w 1656"/>
                <a:gd name="T25" fmla="*/ 0 h 824"/>
                <a:gd name="T26" fmla="*/ 0 w 1656"/>
                <a:gd name="T27" fmla="*/ 0 h 824"/>
                <a:gd name="T28" fmla="*/ 0 w 1656"/>
                <a:gd name="T29" fmla="*/ 0 h 824"/>
                <a:gd name="T30" fmla="*/ 0 w 1656"/>
                <a:gd name="T31" fmla="*/ 0 h 824"/>
                <a:gd name="T32" fmla="*/ 0 w 1656"/>
                <a:gd name="T33" fmla="*/ 0 h 8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56" h="824">
                  <a:moveTo>
                    <a:pt x="16" y="824"/>
                  </a:moveTo>
                  <a:cubicBezTo>
                    <a:pt x="8" y="756"/>
                    <a:pt x="0" y="688"/>
                    <a:pt x="16" y="632"/>
                  </a:cubicBezTo>
                  <a:cubicBezTo>
                    <a:pt x="32" y="576"/>
                    <a:pt x="80" y="544"/>
                    <a:pt x="112" y="488"/>
                  </a:cubicBezTo>
                  <a:cubicBezTo>
                    <a:pt x="144" y="432"/>
                    <a:pt x="176" y="344"/>
                    <a:pt x="208" y="296"/>
                  </a:cubicBezTo>
                  <a:cubicBezTo>
                    <a:pt x="240" y="248"/>
                    <a:pt x="264" y="232"/>
                    <a:pt x="304" y="200"/>
                  </a:cubicBezTo>
                  <a:cubicBezTo>
                    <a:pt x="344" y="168"/>
                    <a:pt x="400" y="128"/>
                    <a:pt x="448" y="104"/>
                  </a:cubicBezTo>
                  <a:cubicBezTo>
                    <a:pt x="496" y="80"/>
                    <a:pt x="544" y="72"/>
                    <a:pt x="592" y="56"/>
                  </a:cubicBezTo>
                  <a:cubicBezTo>
                    <a:pt x="640" y="40"/>
                    <a:pt x="680" y="16"/>
                    <a:pt x="736" y="8"/>
                  </a:cubicBezTo>
                  <a:cubicBezTo>
                    <a:pt x="792" y="0"/>
                    <a:pt x="872" y="0"/>
                    <a:pt x="928" y="8"/>
                  </a:cubicBezTo>
                  <a:cubicBezTo>
                    <a:pt x="984" y="16"/>
                    <a:pt x="1032" y="48"/>
                    <a:pt x="1072" y="56"/>
                  </a:cubicBezTo>
                  <a:cubicBezTo>
                    <a:pt x="1112" y="64"/>
                    <a:pt x="1128" y="40"/>
                    <a:pt x="1168" y="56"/>
                  </a:cubicBezTo>
                  <a:cubicBezTo>
                    <a:pt x="1208" y="72"/>
                    <a:pt x="1264" y="112"/>
                    <a:pt x="1312" y="152"/>
                  </a:cubicBezTo>
                  <a:cubicBezTo>
                    <a:pt x="1360" y="192"/>
                    <a:pt x="1416" y="248"/>
                    <a:pt x="1456" y="296"/>
                  </a:cubicBezTo>
                  <a:cubicBezTo>
                    <a:pt x="1496" y="344"/>
                    <a:pt x="1528" y="392"/>
                    <a:pt x="1552" y="440"/>
                  </a:cubicBezTo>
                  <a:cubicBezTo>
                    <a:pt x="1576" y="488"/>
                    <a:pt x="1584" y="536"/>
                    <a:pt x="1600" y="584"/>
                  </a:cubicBezTo>
                  <a:cubicBezTo>
                    <a:pt x="1616" y="632"/>
                    <a:pt x="1640" y="688"/>
                    <a:pt x="1648" y="728"/>
                  </a:cubicBezTo>
                  <a:cubicBezTo>
                    <a:pt x="1656" y="768"/>
                    <a:pt x="1648" y="808"/>
                    <a:pt x="1648" y="824"/>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Freeform 28"/>
            <p:cNvSpPr>
              <a:spLocks/>
            </p:cNvSpPr>
            <p:nvPr/>
          </p:nvSpPr>
          <p:spPr bwMode="auto">
            <a:xfrm rot="16200000" flipH="1">
              <a:off x="1058" y="2295"/>
              <a:ext cx="103" cy="79"/>
            </a:xfrm>
            <a:custGeom>
              <a:avLst/>
              <a:gdLst>
                <a:gd name="T0" fmla="*/ 0 w 1656"/>
                <a:gd name="T1" fmla="*/ 0 h 824"/>
                <a:gd name="T2" fmla="*/ 0 w 1656"/>
                <a:gd name="T3" fmla="*/ 0 h 824"/>
                <a:gd name="T4" fmla="*/ 0 w 1656"/>
                <a:gd name="T5" fmla="*/ 0 h 824"/>
                <a:gd name="T6" fmla="*/ 0 w 1656"/>
                <a:gd name="T7" fmla="*/ 0 h 824"/>
                <a:gd name="T8" fmla="*/ 0 w 1656"/>
                <a:gd name="T9" fmla="*/ 0 h 824"/>
                <a:gd name="T10" fmla="*/ 0 w 1656"/>
                <a:gd name="T11" fmla="*/ 0 h 824"/>
                <a:gd name="T12" fmla="*/ 0 w 1656"/>
                <a:gd name="T13" fmla="*/ 0 h 824"/>
                <a:gd name="T14" fmla="*/ 0 w 1656"/>
                <a:gd name="T15" fmla="*/ 0 h 824"/>
                <a:gd name="T16" fmla="*/ 0 w 1656"/>
                <a:gd name="T17" fmla="*/ 0 h 824"/>
                <a:gd name="T18" fmla="*/ 0 w 1656"/>
                <a:gd name="T19" fmla="*/ 0 h 824"/>
                <a:gd name="T20" fmla="*/ 0 w 1656"/>
                <a:gd name="T21" fmla="*/ 0 h 824"/>
                <a:gd name="T22" fmla="*/ 0 w 1656"/>
                <a:gd name="T23" fmla="*/ 0 h 824"/>
                <a:gd name="T24" fmla="*/ 0 w 1656"/>
                <a:gd name="T25" fmla="*/ 0 h 824"/>
                <a:gd name="T26" fmla="*/ 0 w 1656"/>
                <a:gd name="T27" fmla="*/ 0 h 824"/>
                <a:gd name="T28" fmla="*/ 0 w 1656"/>
                <a:gd name="T29" fmla="*/ 0 h 824"/>
                <a:gd name="T30" fmla="*/ 0 w 1656"/>
                <a:gd name="T31" fmla="*/ 0 h 824"/>
                <a:gd name="T32" fmla="*/ 0 w 1656"/>
                <a:gd name="T33" fmla="*/ 0 h 8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56" h="824">
                  <a:moveTo>
                    <a:pt x="16" y="824"/>
                  </a:moveTo>
                  <a:cubicBezTo>
                    <a:pt x="8" y="756"/>
                    <a:pt x="0" y="688"/>
                    <a:pt x="16" y="632"/>
                  </a:cubicBezTo>
                  <a:cubicBezTo>
                    <a:pt x="32" y="576"/>
                    <a:pt x="80" y="544"/>
                    <a:pt x="112" y="488"/>
                  </a:cubicBezTo>
                  <a:cubicBezTo>
                    <a:pt x="144" y="432"/>
                    <a:pt x="176" y="344"/>
                    <a:pt x="208" y="296"/>
                  </a:cubicBezTo>
                  <a:cubicBezTo>
                    <a:pt x="240" y="248"/>
                    <a:pt x="264" y="232"/>
                    <a:pt x="304" y="200"/>
                  </a:cubicBezTo>
                  <a:cubicBezTo>
                    <a:pt x="344" y="168"/>
                    <a:pt x="400" y="128"/>
                    <a:pt x="448" y="104"/>
                  </a:cubicBezTo>
                  <a:cubicBezTo>
                    <a:pt x="496" y="80"/>
                    <a:pt x="544" y="72"/>
                    <a:pt x="592" y="56"/>
                  </a:cubicBezTo>
                  <a:cubicBezTo>
                    <a:pt x="640" y="40"/>
                    <a:pt x="680" y="16"/>
                    <a:pt x="736" y="8"/>
                  </a:cubicBezTo>
                  <a:cubicBezTo>
                    <a:pt x="792" y="0"/>
                    <a:pt x="872" y="0"/>
                    <a:pt x="928" y="8"/>
                  </a:cubicBezTo>
                  <a:cubicBezTo>
                    <a:pt x="984" y="16"/>
                    <a:pt x="1032" y="48"/>
                    <a:pt x="1072" y="56"/>
                  </a:cubicBezTo>
                  <a:cubicBezTo>
                    <a:pt x="1112" y="64"/>
                    <a:pt x="1128" y="40"/>
                    <a:pt x="1168" y="56"/>
                  </a:cubicBezTo>
                  <a:cubicBezTo>
                    <a:pt x="1208" y="72"/>
                    <a:pt x="1264" y="112"/>
                    <a:pt x="1312" y="152"/>
                  </a:cubicBezTo>
                  <a:cubicBezTo>
                    <a:pt x="1360" y="192"/>
                    <a:pt x="1416" y="248"/>
                    <a:pt x="1456" y="296"/>
                  </a:cubicBezTo>
                  <a:cubicBezTo>
                    <a:pt x="1496" y="344"/>
                    <a:pt x="1528" y="392"/>
                    <a:pt x="1552" y="440"/>
                  </a:cubicBezTo>
                  <a:cubicBezTo>
                    <a:pt x="1576" y="488"/>
                    <a:pt x="1584" y="536"/>
                    <a:pt x="1600" y="584"/>
                  </a:cubicBezTo>
                  <a:cubicBezTo>
                    <a:pt x="1616" y="632"/>
                    <a:pt x="1640" y="688"/>
                    <a:pt x="1648" y="728"/>
                  </a:cubicBezTo>
                  <a:cubicBezTo>
                    <a:pt x="1656" y="768"/>
                    <a:pt x="1648" y="808"/>
                    <a:pt x="1648" y="824"/>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Freeform 29"/>
            <p:cNvSpPr>
              <a:spLocks/>
            </p:cNvSpPr>
            <p:nvPr/>
          </p:nvSpPr>
          <p:spPr bwMode="auto">
            <a:xfrm rot="16200000" flipH="1">
              <a:off x="1058" y="2693"/>
              <a:ext cx="103" cy="79"/>
            </a:xfrm>
            <a:custGeom>
              <a:avLst/>
              <a:gdLst>
                <a:gd name="T0" fmla="*/ 0 w 1656"/>
                <a:gd name="T1" fmla="*/ 0 h 824"/>
                <a:gd name="T2" fmla="*/ 0 w 1656"/>
                <a:gd name="T3" fmla="*/ 0 h 824"/>
                <a:gd name="T4" fmla="*/ 0 w 1656"/>
                <a:gd name="T5" fmla="*/ 0 h 824"/>
                <a:gd name="T6" fmla="*/ 0 w 1656"/>
                <a:gd name="T7" fmla="*/ 0 h 824"/>
                <a:gd name="T8" fmla="*/ 0 w 1656"/>
                <a:gd name="T9" fmla="*/ 0 h 824"/>
                <a:gd name="T10" fmla="*/ 0 w 1656"/>
                <a:gd name="T11" fmla="*/ 0 h 824"/>
                <a:gd name="T12" fmla="*/ 0 w 1656"/>
                <a:gd name="T13" fmla="*/ 0 h 824"/>
                <a:gd name="T14" fmla="*/ 0 w 1656"/>
                <a:gd name="T15" fmla="*/ 0 h 824"/>
                <a:gd name="T16" fmla="*/ 0 w 1656"/>
                <a:gd name="T17" fmla="*/ 0 h 824"/>
                <a:gd name="T18" fmla="*/ 0 w 1656"/>
                <a:gd name="T19" fmla="*/ 0 h 824"/>
                <a:gd name="T20" fmla="*/ 0 w 1656"/>
                <a:gd name="T21" fmla="*/ 0 h 824"/>
                <a:gd name="T22" fmla="*/ 0 w 1656"/>
                <a:gd name="T23" fmla="*/ 0 h 824"/>
                <a:gd name="T24" fmla="*/ 0 w 1656"/>
                <a:gd name="T25" fmla="*/ 0 h 824"/>
                <a:gd name="T26" fmla="*/ 0 w 1656"/>
                <a:gd name="T27" fmla="*/ 0 h 824"/>
                <a:gd name="T28" fmla="*/ 0 w 1656"/>
                <a:gd name="T29" fmla="*/ 0 h 824"/>
                <a:gd name="T30" fmla="*/ 0 w 1656"/>
                <a:gd name="T31" fmla="*/ 0 h 824"/>
                <a:gd name="T32" fmla="*/ 0 w 1656"/>
                <a:gd name="T33" fmla="*/ 0 h 8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56" h="824">
                  <a:moveTo>
                    <a:pt x="16" y="824"/>
                  </a:moveTo>
                  <a:cubicBezTo>
                    <a:pt x="8" y="756"/>
                    <a:pt x="0" y="688"/>
                    <a:pt x="16" y="632"/>
                  </a:cubicBezTo>
                  <a:cubicBezTo>
                    <a:pt x="32" y="576"/>
                    <a:pt x="80" y="544"/>
                    <a:pt x="112" y="488"/>
                  </a:cubicBezTo>
                  <a:cubicBezTo>
                    <a:pt x="144" y="432"/>
                    <a:pt x="176" y="344"/>
                    <a:pt x="208" y="296"/>
                  </a:cubicBezTo>
                  <a:cubicBezTo>
                    <a:pt x="240" y="248"/>
                    <a:pt x="264" y="232"/>
                    <a:pt x="304" y="200"/>
                  </a:cubicBezTo>
                  <a:cubicBezTo>
                    <a:pt x="344" y="168"/>
                    <a:pt x="400" y="128"/>
                    <a:pt x="448" y="104"/>
                  </a:cubicBezTo>
                  <a:cubicBezTo>
                    <a:pt x="496" y="80"/>
                    <a:pt x="544" y="72"/>
                    <a:pt x="592" y="56"/>
                  </a:cubicBezTo>
                  <a:cubicBezTo>
                    <a:pt x="640" y="40"/>
                    <a:pt x="680" y="16"/>
                    <a:pt x="736" y="8"/>
                  </a:cubicBezTo>
                  <a:cubicBezTo>
                    <a:pt x="792" y="0"/>
                    <a:pt x="872" y="0"/>
                    <a:pt x="928" y="8"/>
                  </a:cubicBezTo>
                  <a:cubicBezTo>
                    <a:pt x="984" y="16"/>
                    <a:pt x="1032" y="48"/>
                    <a:pt x="1072" y="56"/>
                  </a:cubicBezTo>
                  <a:cubicBezTo>
                    <a:pt x="1112" y="64"/>
                    <a:pt x="1128" y="40"/>
                    <a:pt x="1168" y="56"/>
                  </a:cubicBezTo>
                  <a:cubicBezTo>
                    <a:pt x="1208" y="72"/>
                    <a:pt x="1264" y="112"/>
                    <a:pt x="1312" y="152"/>
                  </a:cubicBezTo>
                  <a:cubicBezTo>
                    <a:pt x="1360" y="192"/>
                    <a:pt x="1416" y="248"/>
                    <a:pt x="1456" y="296"/>
                  </a:cubicBezTo>
                  <a:cubicBezTo>
                    <a:pt x="1496" y="344"/>
                    <a:pt x="1528" y="392"/>
                    <a:pt x="1552" y="440"/>
                  </a:cubicBezTo>
                  <a:cubicBezTo>
                    <a:pt x="1576" y="488"/>
                    <a:pt x="1584" y="536"/>
                    <a:pt x="1600" y="584"/>
                  </a:cubicBezTo>
                  <a:cubicBezTo>
                    <a:pt x="1616" y="632"/>
                    <a:pt x="1640" y="688"/>
                    <a:pt x="1648" y="728"/>
                  </a:cubicBezTo>
                  <a:cubicBezTo>
                    <a:pt x="1656" y="768"/>
                    <a:pt x="1648" y="808"/>
                    <a:pt x="1648" y="824"/>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Freeform 30"/>
            <p:cNvSpPr>
              <a:spLocks/>
            </p:cNvSpPr>
            <p:nvPr/>
          </p:nvSpPr>
          <p:spPr bwMode="auto">
            <a:xfrm rot="16200000" flipH="1">
              <a:off x="1058" y="2575"/>
              <a:ext cx="103" cy="79"/>
            </a:xfrm>
            <a:custGeom>
              <a:avLst/>
              <a:gdLst>
                <a:gd name="T0" fmla="*/ 0 w 1656"/>
                <a:gd name="T1" fmla="*/ 0 h 824"/>
                <a:gd name="T2" fmla="*/ 0 w 1656"/>
                <a:gd name="T3" fmla="*/ 0 h 824"/>
                <a:gd name="T4" fmla="*/ 0 w 1656"/>
                <a:gd name="T5" fmla="*/ 0 h 824"/>
                <a:gd name="T6" fmla="*/ 0 w 1656"/>
                <a:gd name="T7" fmla="*/ 0 h 824"/>
                <a:gd name="T8" fmla="*/ 0 w 1656"/>
                <a:gd name="T9" fmla="*/ 0 h 824"/>
                <a:gd name="T10" fmla="*/ 0 w 1656"/>
                <a:gd name="T11" fmla="*/ 0 h 824"/>
                <a:gd name="T12" fmla="*/ 0 w 1656"/>
                <a:gd name="T13" fmla="*/ 0 h 824"/>
                <a:gd name="T14" fmla="*/ 0 w 1656"/>
                <a:gd name="T15" fmla="*/ 0 h 824"/>
                <a:gd name="T16" fmla="*/ 0 w 1656"/>
                <a:gd name="T17" fmla="*/ 0 h 824"/>
                <a:gd name="T18" fmla="*/ 0 w 1656"/>
                <a:gd name="T19" fmla="*/ 0 h 824"/>
                <a:gd name="T20" fmla="*/ 0 w 1656"/>
                <a:gd name="T21" fmla="*/ 0 h 824"/>
                <a:gd name="T22" fmla="*/ 0 w 1656"/>
                <a:gd name="T23" fmla="*/ 0 h 824"/>
                <a:gd name="T24" fmla="*/ 0 w 1656"/>
                <a:gd name="T25" fmla="*/ 0 h 824"/>
                <a:gd name="T26" fmla="*/ 0 w 1656"/>
                <a:gd name="T27" fmla="*/ 0 h 824"/>
                <a:gd name="T28" fmla="*/ 0 w 1656"/>
                <a:gd name="T29" fmla="*/ 0 h 824"/>
                <a:gd name="T30" fmla="*/ 0 w 1656"/>
                <a:gd name="T31" fmla="*/ 0 h 824"/>
                <a:gd name="T32" fmla="*/ 0 w 1656"/>
                <a:gd name="T33" fmla="*/ 0 h 8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56" h="824">
                  <a:moveTo>
                    <a:pt x="16" y="824"/>
                  </a:moveTo>
                  <a:cubicBezTo>
                    <a:pt x="8" y="756"/>
                    <a:pt x="0" y="688"/>
                    <a:pt x="16" y="632"/>
                  </a:cubicBezTo>
                  <a:cubicBezTo>
                    <a:pt x="32" y="576"/>
                    <a:pt x="80" y="544"/>
                    <a:pt x="112" y="488"/>
                  </a:cubicBezTo>
                  <a:cubicBezTo>
                    <a:pt x="144" y="432"/>
                    <a:pt x="176" y="344"/>
                    <a:pt x="208" y="296"/>
                  </a:cubicBezTo>
                  <a:cubicBezTo>
                    <a:pt x="240" y="248"/>
                    <a:pt x="264" y="232"/>
                    <a:pt x="304" y="200"/>
                  </a:cubicBezTo>
                  <a:cubicBezTo>
                    <a:pt x="344" y="168"/>
                    <a:pt x="400" y="128"/>
                    <a:pt x="448" y="104"/>
                  </a:cubicBezTo>
                  <a:cubicBezTo>
                    <a:pt x="496" y="80"/>
                    <a:pt x="544" y="72"/>
                    <a:pt x="592" y="56"/>
                  </a:cubicBezTo>
                  <a:cubicBezTo>
                    <a:pt x="640" y="40"/>
                    <a:pt x="680" y="16"/>
                    <a:pt x="736" y="8"/>
                  </a:cubicBezTo>
                  <a:cubicBezTo>
                    <a:pt x="792" y="0"/>
                    <a:pt x="872" y="0"/>
                    <a:pt x="928" y="8"/>
                  </a:cubicBezTo>
                  <a:cubicBezTo>
                    <a:pt x="984" y="16"/>
                    <a:pt x="1032" y="48"/>
                    <a:pt x="1072" y="56"/>
                  </a:cubicBezTo>
                  <a:cubicBezTo>
                    <a:pt x="1112" y="64"/>
                    <a:pt x="1128" y="40"/>
                    <a:pt x="1168" y="56"/>
                  </a:cubicBezTo>
                  <a:cubicBezTo>
                    <a:pt x="1208" y="72"/>
                    <a:pt x="1264" y="112"/>
                    <a:pt x="1312" y="152"/>
                  </a:cubicBezTo>
                  <a:cubicBezTo>
                    <a:pt x="1360" y="192"/>
                    <a:pt x="1416" y="248"/>
                    <a:pt x="1456" y="296"/>
                  </a:cubicBezTo>
                  <a:cubicBezTo>
                    <a:pt x="1496" y="344"/>
                    <a:pt x="1528" y="392"/>
                    <a:pt x="1552" y="440"/>
                  </a:cubicBezTo>
                  <a:cubicBezTo>
                    <a:pt x="1576" y="488"/>
                    <a:pt x="1584" y="536"/>
                    <a:pt x="1600" y="584"/>
                  </a:cubicBezTo>
                  <a:cubicBezTo>
                    <a:pt x="1616" y="632"/>
                    <a:pt x="1640" y="688"/>
                    <a:pt x="1648" y="728"/>
                  </a:cubicBezTo>
                  <a:cubicBezTo>
                    <a:pt x="1656" y="768"/>
                    <a:pt x="1648" y="808"/>
                    <a:pt x="1648" y="824"/>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31"/>
            <p:cNvSpPr>
              <a:spLocks noChangeShapeType="1"/>
            </p:cNvSpPr>
            <p:nvPr/>
          </p:nvSpPr>
          <p:spPr bwMode="auto">
            <a:xfrm>
              <a:off x="1149" y="2386"/>
              <a:ext cx="0" cy="17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32"/>
            <p:cNvSpPr>
              <a:spLocks noChangeShapeType="1"/>
            </p:cNvSpPr>
            <p:nvPr/>
          </p:nvSpPr>
          <p:spPr bwMode="auto">
            <a:xfrm>
              <a:off x="1140" y="2802"/>
              <a:ext cx="1" cy="13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3"/>
            <p:cNvSpPr>
              <a:spLocks noChangeShapeType="1"/>
            </p:cNvSpPr>
            <p:nvPr/>
          </p:nvSpPr>
          <p:spPr bwMode="auto">
            <a:xfrm flipV="1">
              <a:off x="1140" y="2064"/>
              <a:ext cx="1" cy="10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Text Box 34"/>
            <p:cNvSpPr txBox="1">
              <a:spLocks noChangeArrowheads="1"/>
            </p:cNvSpPr>
            <p:nvPr/>
          </p:nvSpPr>
          <p:spPr bwMode="auto">
            <a:xfrm>
              <a:off x="1049" y="2701"/>
              <a:ext cx="241" cy="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kumimoji="1" lang="en-US" altLang="zh-CN" sz="4000" b="0">
                  <a:latin typeface="Times New Roman" pitchFamily="18" charset="0"/>
                  <a:cs typeface="Times New Roman" pitchFamily="18" charset="0"/>
                </a:rPr>
                <a:t>•</a:t>
              </a:r>
            </a:p>
          </p:txBody>
        </p:sp>
        <p:sp>
          <p:nvSpPr>
            <p:cNvPr id="35" name="Line 35"/>
            <p:cNvSpPr>
              <a:spLocks noChangeShapeType="1"/>
            </p:cNvSpPr>
            <p:nvPr/>
          </p:nvSpPr>
          <p:spPr bwMode="auto">
            <a:xfrm flipV="1">
              <a:off x="1140" y="2529"/>
              <a:ext cx="442" cy="39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36"/>
            <p:cNvSpPr>
              <a:spLocks noChangeShapeType="1"/>
            </p:cNvSpPr>
            <p:nvPr/>
          </p:nvSpPr>
          <p:spPr bwMode="auto">
            <a:xfrm>
              <a:off x="1199" y="2165"/>
              <a:ext cx="1" cy="235"/>
            </a:xfrm>
            <a:prstGeom prst="line">
              <a:avLst/>
            </a:prstGeom>
            <a:noFill/>
            <a:ln w="38100">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Text Box 37"/>
            <p:cNvSpPr txBox="1">
              <a:spLocks noChangeArrowheads="1"/>
            </p:cNvSpPr>
            <p:nvPr/>
          </p:nvSpPr>
          <p:spPr bwMode="auto">
            <a:xfrm>
              <a:off x="1200" y="2064"/>
              <a:ext cx="305"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kumimoji="1" lang="en-US" altLang="zh-CN" sz="2800" i="1">
                  <a:solidFill>
                    <a:srgbClr val="FF0000"/>
                  </a:solidFill>
                  <a:latin typeface="Times New Roman" pitchFamily="18" charset="0"/>
                  <a:ea typeface="楷体_GB2312"/>
                </a:rPr>
                <a:t>i</a:t>
              </a:r>
              <a:r>
                <a:rPr kumimoji="1" lang="en-US" altLang="zh-CN" sz="2800" baseline="-25000">
                  <a:solidFill>
                    <a:srgbClr val="FF0000"/>
                  </a:solidFill>
                  <a:latin typeface="Times New Roman" pitchFamily="18" charset="0"/>
                  <a:ea typeface="楷体_GB2312"/>
                </a:rPr>
                <a:t>A</a:t>
              </a:r>
            </a:p>
          </p:txBody>
        </p:sp>
        <p:sp>
          <p:nvSpPr>
            <p:cNvPr id="38" name="Text Box 38"/>
            <p:cNvSpPr txBox="1">
              <a:spLocks noChangeArrowheads="1"/>
            </p:cNvSpPr>
            <p:nvPr/>
          </p:nvSpPr>
          <p:spPr bwMode="auto">
            <a:xfrm>
              <a:off x="816" y="2080"/>
              <a:ext cx="296"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kumimoji="1" lang="en-US" altLang="zh-CN" sz="2800" i="1">
                  <a:solidFill>
                    <a:srgbClr val="FF0000"/>
                  </a:solidFill>
                  <a:latin typeface="Times New Roman" pitchFamily="18" charset="0"/>
                  <a:ea typeface="楷体_GB2312"/>
                </a:rPr>
                <a:t>i</a:t>
              </a:r>
              <a:r>
                <a:rPr kumimoji="1" lang="en-US" altLang="zh-CN" sz="2800" baseline="-25000">
                  <a:solidFill>
                    <a:srgbClr val="FF0000"/>
                  </a:solidFill>
                  <a:latin typeface="Times New Roman" pitchFamily="18" charset="0"/>
                  <a:ea typeface="楷体_GB2312"/>
                </a:rPr>
                <a:t>B</a:t>
              </a:r>
            </a:p>
          </p:txBody>
        </p:sp>
        <p:sp>
          <p:nvSpPr>
            <p:cNvPr id="39" name="Line 39"/>
            <p:cNvSpPr>
              <a:spLocks noChangeShapeType="1"/>
            </p:cNvSpPr>
            <p:nvPr/>
          </p:nvSpPr>
          <p:spPr bwMode="auto">
            <a:xfrm rot="16200000" flipH="1">
              <a:off x="875" y="2293"/>
              <a:ext cx="18" cy="232"/>
            </a:xfrm>
            <a:prstGeom prst="line">
              <a:avLst/>
            </a:prstGeom>
            <a:noFill/>
            <a:ln w="38100">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Rectangle 40"/>
            <p:cNvSpPr>
              <a:spLocks noChangeArrowheads="1"/>
            </p:cNvSpPr>
            <p:nvPr/>
          </p:nvSpPr>
          <p:spPr bwMode="auto">
            <a:xfrm>
              <a:off x="844" y="2847"/>
              <a:ext cx="321"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a:solidFill>
                    <a:srgbClr val="000099"/>
                  </a:solidFill>
                  <a:latin typeface="Times New Roman" pitchFamily="18" charset="0"/>
                </a:rPr>
                <a:t>A</a:t>
              </a:r>
              <a:r>
                <a:rPr kumimoji="1" lang="en-US" altLang="zh-CN">
                  <a:solidFill>
                    <a:srgbClr val="000099"/>
                  </a:solidFill>
                  <a:latin typeface="Times New Roman" pitchFamily="18" charset="0"/>
                  <a:sym typeface="Symbol" pitchFamily="18" charset="2"/>
                </a:rPr>
                <a:t></a:t>
              </a:r>
              <a:endParaRPr kumimoji="1" lang="en-US" altLang="zh-CN">
                <a:solidFill>
                  <a:srgbClr val="000099"/>
                </a:solidFill>
                <a:latin typeface="Times New Roman" pitchFamily="18" charset="0"/>
              </a:endParaRPr>
            </a:p>
          </p:txBody>
        </p:sp>
        <p:sp>
          <p:nvSpPr>
            <p:cNvPr id="41" name="Oval 41"/>
            <p:cNvSpPr>
              <a:spLocks noChangeAspect="1" noChangeArrowheads="1"/>
            </p:cNvSpPr>
            <p:nvPr/>
          </p:nvSpPr>
          <p:spPr bwMode="auto">
            <a:xfrm>
              <a:off x="868" y="480"/>
              <a:ext cx="86" cy="86"/>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2" name="Line 42"/>
            <p:cNvSpPr>
              <a:spLocks noChangeShapeType="1"/>
            </p:cNvSpPr>
            <p:nvPr/>
          </p:nvSpPr>
          <p:spPr bwMode="auto">
            <a:xfrm flipV="1">
              <a:off x="920" y="576"/>
              <a:ext cx="0" cy="33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Oval 43"/>
            <p:cNvSpPr>
              <a:spLocks noChangeAspect="1" noChangeArrowheads="1"/>
            </p:cNvSpPr>
            <p:nvPr/>
          </p:nvSpPr>
          <p:spPr bwMode="auto">
            <a:xfrm>
              <a:off x="880" y="896"/>
              <a:ext cx="81" cy="8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4" name="Text Box 44"/>
            <p:cNvSpPr txBox="1">
              <a:spLocks noChangeArrowheads="1"/>
            </p:cNvSpPr>
            <p:nvPr/>
          </p:nvSpPr>
          <p:spPr bwMode="auto">
            <a:xfrm>
              <a:off x="1137" y="1104"/>
              <a:ext cx="22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kumimoji="1" lang="en-US" altLang="zh-CN" sz="2400">
                  <a:solidFill>
                    <a:srgbClr val="CC0000"/>
                  </a:solidFill>
                  <a:latin typeface="Times New Roman" pitchFamily="18" charset="0"/>
                  <a:ea typeface="楷体_GB2312"/>
                </a:rPr>
                <a:t>1</a:t>
              </a:r>
            </a:p>
          </p:txBody>
        </p:sp>
        <p:sp>
          <p:nvSpPr>
            <p:cNvPr id="45" name="Text Box 45"/>
            <p:cNvSpPr txBox="1">
              <a:spLocks noChangeArrowheads="1"/>
            </p:cNvSpPr>
            <p:nvPr/>
          </p:nvSpPr>
          <p:spPr bwMode="auto">
            <a:xfrm>
              <a:off x="479" y="1104"/>
              <a:ext cx="225"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kumimoji="1" lang="en-US" altLang="zh-CN" sz="2400">
                  <a:solidFill>
                    <a:srgbClr val="CC0000"/>
                  </a:solidFill>
                  <a:latin typeface="Times New Roman" pitchFamily="18" charset="0"/>
                  <a:ea typeface="楷体_GB2312"/>
                </a:rPr>
                <a:t>2</a:t>
              </a:r>
            </a:p>
          </p:txBody>
        </p:sp>
        <p:sp>
          <p:nvSpPr>
            <p:cNvPr id="46" name="Line 46"/>
            <p:cNvSpPr>
              <a:spLocks noChangeShapeType="1"/>
            </p:cNvSpPr>
            <p:nvPr/>
          </p:nvSpPr>
          <p:spPr bwMode="auto">
            <a:xfrm>
              <a:off x="1139" y="1248"/>
              <a:ext cx="0" cy="81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47"/>
            <p:cNvSpPr>
              <a:spLocks noChangeShapeType="1"/>
            </p:cNvSpPr>
            <p:nvPr/>
          </p:nvSpPr>
          <p:spPr bwMode="auto">
            <a:xfrm>
              <a:off x="960" y="960"/>
              <a:ext cx="224" cy="33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Text Box 48"/>
            <p:cNvSpPr txBox="1">
              <a:spLocks noChangeArrowheads="1"/>
            </p:cNvSpPr>
            <p:nvPr/>
          </p:nvSpPr>
          <p:spPr bwMode="auto">
            <a:xfrm>
              <a:off x="1104" y="192"/>
              <a:ext cx="282" cy="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kumimoji="1" lang="en-US" altLang="zh-CN" sz="3600">
                  <a:solidFill>
                    <a:srgbClr val="FF0000"/>
                  </a:solidFill>
                  <a:latin typeface="Times New Roman" pitchFamily="18" charset="0"/>
                  <a:ea typeface="楷体_GB2312"/>
                </a:rPr>
                <a:t>~</a:t>
              </a:r>
            </a:p>
          </p:txBody>
        </p:sp>
      </p:grpSp>
      <p:sp>
        <p:nvSpPr>
          <p:cNvPr id="49" name="矩形 48"/>
          <p:cNvSpPr/>
          <p:nvPr/>
        </p:nvSpPr>
        <p:spPr>
          <a:xfrm>
            <a:off x="2486690" y="828172"/>
            <a:ext cx="5973742" cy="424090"/>
          </a:xfrm>
          <a:prstGeom prst="rect">
            <a:avLst/>
          </a:prstGeom>
        </p:spPr>
        <p:txBody>
          <a:bodyPr wrap="square">
            <a:spAutoFit/>
          </a:bodyPr>
          <a:lstStyle/>
          <a:p>
            <a:pPr>
              <a:lnSpc>
                <a:spcPct val="135000"/>
              </a:lnSpc>
              <a:defRPr/>
            </a:pPr>
            <a:r>
              <a:rPr kumimoji="1" lang="zh-CN" altLang="en-US" dirty="0">
                <a:solidFill>
                  <a:srgbClr val="CC0000"/>
                </a:solidFill>
                <a:effectLst>
                  <a:outerShdw blurRad="38100" dist="38100" dir="2700000" algn="tl">
                    <a:srgbClr val="000000"/>
                  </a:outerShdw>
                </a:effectLst>
                <a:latin typeface="Times New Roman" panose="02020603050405020304" pitchFamily="18" charset="0"/>
                <a:ea typeface="宋体" panose="02010600030101010101" pitchFamily="2" charset="-122"/>
              </a:rPr>
              <a:t>改变电容</a:t>
            </a:r>
            <a:r>
              <a:rPr kumimoji="1" lang="en-US" altLang="zh-CN" i="1" dirty="0">
                <a:solidFill>
                  <a:srgbClr val="CC0000"/>
                </a:solidFill>
                <a:effectLst>
                  <a:outerShdw blurRad="38100" dist="38100" dir="2700000" algn="tl">
                    <a:srgbClr val="000000"/>
                  </a:outerShdw>
                </a:effectLst>
                <a:latin typeface="Times New Roman" panose="02020603050405020304" pitchFamily="18" charset="0"/>
                <a:ea typeface="宋体" panose="02010600030101010101" pitchFamily="2" charset="-122"/>
              </a:rPr>
              <a:t>C</a:t>
            </a:r>
            <a:r>
              <a:rPr kumimoji="1" lang="zh-CN" altLang="en-US" dirty="0">
                <a:solidFill>
                  <a:srgbClr val="CC0000"/>
                </a:solidFill>
                <a:effectLst>
                  <a:outerShdw blurRad="38100" dist="38100" dir="2700000" algn="tl">
                    <a:srgbClr val="000000"/>
                  </a:outerShdw>
                </a:effectLst>
                <a:latin typeface="Times New Roman" panose="02020603050405020304" pitchFamily="18" charset="0"/>
                <a:ea typeface="宋体" panose="02010600030101010101" pitchFamily="2" charset="-122"/>
              </a:rPr>
              <a:t>的串联位置，可</a:t>
            </a:r>
            <a:r>
              <a:rPr kumimoji="1" lang="zh-CN" altLang="en-US" dirty="0" smtClean="0">
                <a:solidFill>
                  <a:srgbClr val="CC0000"/>
                </a:solidFill>
                <a:effectLst>
                  <a:outerShdw blurRad="38100" dist="38100" dir="2700000" algn="tl">
                    <a:srgbClr val="000000"/>
                  </a:outerShdw>
                </a:effectLst>
                <a:latin typeface="Times New Roman" panose="02020603050405020304" pitchFamily="18" charset="0"/>
                <a:ea typeface="宋体" panose="02010600030101010101" pitchFamily="2" charset="-122"/>
              </a:rPr>
              <a:t>使单相</a:t>
            </a:r>
            <a:r>
              <a:rPr kumimoji="1" lang="zh-CN" altLang="en-US" dirty="0">
                <a:solidFill>
                  <a:srgbClr val="CC0000"/>
                </a:solidFill>
                <a:effectLst>
                  <a:outerShdw blurRad="38100" dist="38100" dir="2700000" algn="tl">
                    <a:srgbClr val="000000"/>
                  </a:outerShdw>
                </a:effectLst>
                <a:latin typeface="Times New Roman" panose="02020603050405020304" pitchFamily="18" charset="0"/>
                <a:ea typeface="宋体" panose="02010600030101010101" pitchFamily="2" charset="-122"/>
              </a:rPr>
              <a:t>异步电动机反转。</a:t>
            </a:r>
          </a:p>
        </p:txBody>
      </p:sp>
      <p:sp>
        <p:nvSpPr>
          <p:cNvPr id="50" name="矩形 49"/>
          <p:cNvSpPr/>
          <p:nvPr/>
        </p:nvSpPr>
        <p:spPr>
          <a:xfrm>
            <a:off x="2347844" y="1457453"/>
            <a:ext cx="6552728" cy="1297278"/>
          </a:xfrm>
          <a:prstGeom prst="rect">
            <a:avLst/>
          </a:prstGeom>
        </p:spPr>
        <p:txBody>
          <a:bodyPr wrap="square">
            <a:spAutoFit/>
          </a:bodyPr>
          <a:lstStyle/>
          <a:p>
            <a:pPr algn="just">
              <a:lnSpc>
                <a:spcPct val="145000"/>
              </a:lnSpc>
            </a:pPr>
            <a:r>
              <a:rPr kumimoji="1" lang="zh-CN" altLang="en-US" dirty="0">
                <a:latin typeface="楷体_GB2312"/>
                <a:ea typeface="楷体_GB2312"/>
              </a:rPr>
              <a:t>将开关</a:t>
            </a:r>
            <a:r>
              <a:rPr kumimoji="1" lang="en-US" altLang="zh-CN" dirty="0">
                <a:latin typeface="楷体_GB2312"/>
                <a:ea typeface="楷体_GB2312"/>
              </a:rPr>
              <a:t>S</a:t>
            </a:r>
            <a:r>
              <a:rPr kumimoji="1" lang="zh-CN" altLang="en-US" dirty="0">
                <a:latin typeface="楷体_GB2312"/>
                <a:ea typeface="楷体_GB2312"/>
              </a:rPr>
              <a:t>合在位置</a:t>
            </a:r>
            <a:r>
              <a:rPr kumimoji="1" lang="en-US" altLang="zh-CN" dirty="0">
                <a:latin typeface="楷体_GB2312"/>
                <a:ea typeface="楷体_GB2312"/>
              </a:rPr>
              <a:t>1</a:t>
            </a:r>
            <a:r>
              <a:rPr kumimoji="1" lang="zh-CN" altLang="en-US" dirty="0">
                <a:latin typeface="楷体_GB2312"/>
                <a:ea typeface="楷体_GB2312"/>
              </a:rPr>
              <a:t>，电容</a:t>
            </a:r>
            <a:r>
              <a:rPr kumimoji="1" lang="en-US" altLang="zh-CN" dirty="0">
                <a:latin typeface="楷体_GB2312"/>
                <a:ea typeface="楷体_GB2312"/>
              </a:rPr>
              <a:t>C</a:t>
            </a:r>
            <a:r>
              <a:rPr kumimoji="1" lang="zh-CN" altLang="en-US" dirty="0">
                <a:latin typeface="楷体_GB2312"/>
                <a:ea typeface="楷体_GB2312"/>
              </a:rPr>
              <a:t>与</a:t>
            </a:r>
            <a:r>
              <a:rPr kumimoji="1" lang="en-US" altLang="zh-CN" dirty="0">
                <a:latin typeface="楷体_GB2312"/>
                <a:ea typeface="楷体_GB2312"/>
              </a:rPr>
              <a:t>B</a:t>
            </a:r>
            <a:r>
              <a:rPr kumimoji="1" lang="zh-CN" altLang="en-US" dirty="0">
                <a:latin typeface="楷体_GB2312"/>
                <a:ea typeface="楷体_GB2312"/>
              </a:rPr>
              <a:t>绕组串联，电流 </a:t>
            </a:r>
            <a:r>
              <a:rPr kumimoji="1" lang="en-US" altLang="zh-CN" i="1" dirty="0" err="1">
                <a:latin typeface="楷体_GB2312"/>
                <a:ea typeface="楷体_GB2312"/>
              </a:rPr>
              <a:t>i</a:t>
            </a:r>
            <a:r>
              <a:rPr kumimoji="1" lang="en-US" altLang="zh-CN" baseline="-25000" dirty="0" err="1">
                <a:latin typeface="楷体_GB2312"/>
                <a:ea typeface="楷体_GB2312"/>
              </a:rPr>
              <a:t>B</a:t>
            </a:r>
            <a:r>
              <a:rPr kumimoji="1" lang="zh-CN" altLang="en-US" dirty="0">
                <a:latin typeface="楷体_GB2312"/>
                <a:ea typeface="楷体_GB2312"/>
              </a:rPr>
              <a:t>较</a:t>
            </a:r>
            <a:r>
              <a:rPr kumimoji="1" lang="en-US" altLang="zh-CN" i="1" dirty="0" err="1">
                <a:latin typeface="楷体_GB2312"/>
                <a:ea typeface="楷体_GB2312"/>
              </a:rPr>
              <a:t>i</a:t>
            </a:r>
            <a:r>
              <a:rPr kumimoji="1" lang="en-US" altLang="zh-CN" baseline="-25000" dirty="0" err="1">
                <a:latin typeface="楷体_GB2312"/>
                <a:ea typeface="楷体_GB2312"/>
              </a:rPr>
              <a:t>A</a:t>
            </a:r>
            <a:r>
              <a:rPr kumimoji="1" lang="zh-CN" altLang="en-US" dirty="0">
                <a:latin typeface="楷体_GB2312"/>
                <a:ea typeface="楷体_GB2312"/>
              </a:rPr>
              <a:t>超前近</a:t>
            </a:r>
            <a:r>
              <a:rPr kumimoji="1" lang="en-US" altLang="zh-CN" dirty="0">
                <a:latin typeface="楷体_GB2312"/>
                <a:ea typeface="楷体_GB2312"/>
              </a:rPr>
              <a:t>90</a:t>
            </a:r>
            <a:r>
              <a:rPr kumimoji="1" lang="en-US" altLang="zh-CN" dirty="0">
                <a:latin typeface="楷体_GB2312"/>
                <a:ea typeface="楷体_GB2312"/>
                <a:sym typeface="Symbol" pitchFamily="18" charset="2"/>
              </a:rPr>
              <a:t></a:t>
            </a:r>
            <a:r>
              <a:rPr kumimoji="1" lang="zh-CN" altLang="en-US" dirty="0">
                <a:latin typeface="楷体_GB2312"/>
                <a:ea typeface="楷体_GB2312"/>
                <a:sym typeface="Symbol" pitchFamily="18" charset="2"/>
              </a:rPr>
              <a:t>；当</a:t>
            </a:r>
            <a:r>
              <a:rPr kumimoji="1" lang="zh-CN" altLang="en-US" dirty="0">
                <a:latin typeface="楷体_GB2312"/>
                <a:ea typeface="楷体_GB2312"/>
              </a:rPr>
              <a:t>将</a:t>
            </a:r>
            <a:r>
              <a:rPr kumimoji="1" lang="en-US" altLang="zh-CN" dirty="0">
                <a:latin typeface="楷体_GB2312"/>
                <a:ea typeface="楷体_GB2312"/>
              </a:rPr>
              <a:t>S</a:t>
            </a:r>
            <a:r>
              <a:rPr kumimoji="1" lang="zh-CN" altLang="en-US" dirty="0">
                <a:latin typeface="楷体_GB2312"/>
                <a:ea typeface="楷体_GB2312"/>
              </a:rPr>
              <a:t>切换到位置</a:t>
            </a:r>
            <a:r>
              <a:rPr kumimoji="1" lang="en-US" altLang="zh-CN" dirty="0">
                <a:latin typeface="楷体_GB2312"/>
                <a:ea typeface="楷体_GB2312"/>
              </a:rPr>
              <a:t>2</a:t>
            </a:r>
            <a:r>
              <a:rPr kumimoji="1" lang="zh-CN" altLang="en-US" dirty="0">
                <a:latin typeface="楷体_GB2312"/>
                <a:ea typeface="楷体_GB2312"/>
              </a:rPr>
              <a:t>，电容</a:t>
            </a:r>
            <a:r>
              <a:rPr kumimoji="1" lang="en-US" altLang="zh-CN" i="1" dirty="0">
                <a:latin typeface="楷体_GB2312"/>
                <a:ea typeface="楷体_GB2312"/>
              </a:rPr>
              <a:t>C</a:t>
            </a:r>
            <a:r>
              <a:rPr kumimoji="1" lang="zh-CN" altLang="en-US" dirty="0">
                <a:latin typeface="楷体_GB2312"/>
                <a:ea typeface="楷体_GB2312"/>
              </a:rPr>
              <a:t>与</a:t>
            </a:r>
            <a:r>
              <a:rPr kumimoji="1" lang="en-US" altLang="zh-CN" dirty="0">
                <a:latin typeface="楷体_GB2312"/>
                <a:ea typeface="楷体_GB2312"/>
              </a:rPr>
              <a:t>A</a:t>
            </a:r>
            <a:r>
              <a:rPr kumimoji="1" lang="zh-CN" altLang="en-US" dirty="0">
                <a:latin typeface="楷体_GB2312"/>
                <a:ea typeface="楷体_GB2312"/>
              </a:rPr>
              <a:t>绕组串联，电流</a:t>
            </a:r>
            <a:r>
              <a:rPr kumimoji="1" lang="en-US" altLang="zh-CN" i="1" dirty="0" err="1">
                <a:latin typeface="楷体_GB2312"/>
                <a:ea typeface="楷体_GB2312"/>
              </a:rPr>
              <a:t>i</a:t>
            </a:r>
            <a:r>
              <a:rPr kumimoji="1" lang="en-US" altLang="zh-CN" baseline="-25000" dirty="0" err="1">
                <a:latin typeface="楷体_GB2312"/>
                <a:ea typeface="楷体_GB2312"/>
              </a:rPr>
              <a:t>A</a:t>
            </a:r>
            <a:r>
              <a:rPr kumimoji="1" lang="en-US" altLang="zh-CN" dirty="0">
                <a:latin typeface="楷体_GB2312"/>
                <a:ea typeface="楷体_GB2312"/>
              </a:rPr>
              <a:t> </a:t>
            </a:r>
            <a:r>
              <a:rPr kumimoji="1" lang="zh-CN" altLang="en-US" dirty="0">
                <a:latin typeface="楷体_GB2312"/>
                <a:ea typeface="楷体_GB2312"/>
              </a:rPr>
              <a:t>较</a:t>
            </a:r>
            <a:r>
              <a:rPr kumimoji="1" lang="en-US" altLang="zh-CN" i="1" dirty="0" err="1">
                <a:latin typeface="楷体_GB2312"/>
                <a:ea typeface="楷体_GB2312"/>
              </a:rPr>
              <a:t>i</a:t>
            </a:r>
            <a:r>
              <a:rPr kumimoji="1" lang="en-US" altLang="zh-CN" baseline="-25000" dirty="0" err="1">
                <a:latin typeface="楷体_GB2312"/>
                <a:ea typeface="楷体_GB2312"/>
              </a:rPr>
              <a:t>B</a:t>
            </a:r>
            <a:r>
              <a:rPr kumimoji="1" lang="en-US" altLang="zh-CN" dirty="0">
                <a:latin typeface="楷体_GB2312"/>
                <a:ea typeface="楷体_GB2312"/>
              </a:rPr>
              <a:t> </a:t>
            </a:r>
            <a:r>
              <a:rPr kumimoji="1" lang="zh-CN" altLang="en-US" dirty="0">
                <a:latin typeface="楷体_GB2312"/>
                <a:ea typeface="楷体_GB2312"/>
              </a:rPr>
              <a:t>超前近</a:t>
            </a:r>
            <a:r>
              <a:rPr kumimoji="1" lang="en-US" altLang="zh-CN" dirty="0">
                <a:latin typeface="楷体_GB2312"/>
                <a:ea typeface="楷体_GB2312"/>
              </a:rPr>
              <a:t>90</a:t>
            </a:r>
            <a:r>
              <a:rPr kumimoji="1" lang="en-US" altLang="zh-CN" dirty="0">
                <a:latin typeface="楷体_GB2312"/>
                <a:ea typeface="楷体_GB2312"/>
                <a:sym typeface="Symbol" pitchFamily="18" charset="2"/>
              </a:rPr>
              <a:t></a:t>
            </a:r>
            <a:r>
              <a:rPr kumimoji="1" lang="zh-CN" altLang="en-US" dirty="0">
                <a:latin typeface="楷体_GB2312"/>
                <a:ea typeface="楷体_GB2312"/>
                <a:sym typeface="Symbol" pitchFamily="18" charset="2"/>
              </a:rPr>
              <a:t>。这样就改变了旋转磁场的转向，从而实现电动机的反转。</a:t>
            </a:r>
          </a:p>
        </p:txBody>
      </p:sp>
      <p:sp>
        <p:nvSpPr>
          <p:cNvPr id="51" name="Text Box 49"/>
          <p:cNvSpPr txBox="1">
            <a:spLocks noChangeArrowheads="1"/>
          </p:cNvSpPr>
          <p:nvPr/>
        </p:nvSpPr>
        <p:spPr bwMode="auto">
          <a:xfrm>
            <a:off x="361028" y="5973634"/>
            <a:ext cx="22492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defRPr/>
            </a:pPr>
            <a:r>
              <a:rPr kumimoji="1" lang="zh-CN" altLang="en-US" dirty="0">
                <a:solidFill>
                  <a:srgbClr val="000099"/>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实现正反转的电路</a:t>
            </a:r>
          </a:p>
        </p:txBody>
      </p:sp>
      <p:sp>
        <p:nvSpPr>
          <p:cNvPr id="52" name="Text Box 53"/>
          <p:cNvSpPr txBox="1">
            <a:spLocks noChangeArrowheads="1"/>
          </p:cNvSpPr>
          <p:nvPr/>
        </p:nvSpPr>
        <p:spPr bwMode="auto">
          <a:xfrm>
            <a:off x="1222760" y="4959200"/>
            <a:ext cx="471488"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lnSpc>
                <a:spcPct val="70000"/>
              </a:lnSpc>
              <a:defRPr/>
            </a:pPr>
            <a:r>
              <a:rPr kumimoji="1" lang="en-US" altLang="zh-CN" dirty="0">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M</a:t>
            </a:r>
          </a:p>
          <a:p>
            <a:pPr eaLnBrk="1" hangingPunct="1">
              <a:lnSpc>
                <a:spcPct val="70000"/>
              </a:lnSpc>
              <a:defRPr/>
            </a:pPr>
            <a:r>
              <a:rPr kumimoji="1" lang="en-US" altLang="zh-CN" dirty="0">
                <a:effectLst>
                  <a:outerShdw blurRad="38100" dist="38100" dir="2700000" algn="tl">
                    <a:srgbClr val="FFFFFF"/>
                  </a:outerShdw>
                </a:effectLst>
                <a:latin typeface="Times New Roman" panose="02020603050405020304" pitchFamily="18" charset="0"/>
                <a:ea typeface="宋体" panose="02010600030101010101" pitchFamily="2" charset="-122"/>
                <a:cs typeface="+mn-cs"/>
              </a:rPr>
              <a:t> ~</a:t>
            </a:r>
          </a:p>
        </p:txBody>
      </p:sp>
      <p:sp>
        <p:nvSpPr>
          <p:cNvPr id="53" name="Rectangle 2"/>
          <p:cNvSpPr>
            <a:spLocks noChangeArrowheads="1"/>
          </p:cNvSpPr>
          <p:nvPr/>
        </p:nvSpPr>
        <p:spPr bwMode="auto">
          <a:xfrm>
            <a:off x="539750" y="149289"/>
            <a:ext cx="8229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pPr algn="ctr" eaLnBrk="1" hangingPunct="1"/>
            <a:r>
              <a:rPr lang="en-US" altLang="zh-CN" sz="3200" dirty="0">
                <a:solidFill>
                  <a:schemeClr val="tx2"/>
                </a:solidFill>
              </a:rPr>
              <a:t>1.</a:t>
            </a:r>
            <a:r>
              <a:rPr lang="zh-CN" altLang="en-US" sz="3200" dirty="0">
                <a:solidFill>
                  <a:schemeClr val="tx2"/>
                </a:solidFill>
              </a:rPr>
              <a:t>单相异步电动机与交流伺服电动机</a:t>
            </a:r>
            <a:endParaRPr lang="en-US" altLang="zh-CN" sz="3200" dirty="0">
              <a:solidFill>
                <a:schemeClr val="tx2"/>
              </a:solidFill>
            </a:endParaRPr>
          </a:p>
        </p:txBody>
      </p:sp>
    </p:spTree>
    <p:extLst>
      <p:ext uri="{BB962C8B-B14F-4D97-AF65-F5344CB8AC3E}">
        <p14:creationId xmlns:p14="http://schemas.microsoft.com/office/powerpoint/2010/main" val="346124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anim calcmode="lin" valueType="num">
                                      <p:cBhvr additive="base">
                                        <p:cTn id="25" dur="500" fill="hold"/>
                                        <p:tgtEl>
                                          <p:spTgt spid="50"/>
                                        </p:tgtEl>
                                        <p:attrNameLst>
                                          <p:attrName>ppt_x</p:attrName>
                                        </p:attrNameLst>
                                      </p:cBhvr>
                                      <p:tavLst>
                                        <p:tav tm="0">
                                          <p:val>
                                            <p:strVal val="#ppt_x"/>
                                          </p:val>
                                        </p:tav>
                                        <p:tav tm="100000">
                                          <p:val>
                                            <p:strVal val="#ppt_x"/>
                                          </p:val>
                                        </p:tav>
                                      </p:tavLst>
                                    </p:anim>
                                    <p:anim calcmode="lin" valueType="num">
                                      <p:cBhvr additive="base">
                                        <p:cTn id="26"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722312" y="714376"/>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zh-CN" altLang="en-US" sz="2000" dirty="0">
                <a:solidFill>
                  <a:srgbClr val="000099"/>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罩极式单相异步电机</a:t>
            </a:r>
          </a:p>
        </p:txBody>
      </p:sp>
      <p:sp>
        <p:nvSpPr>
          <p:cNvPr id="3" name="Rectangle 2"/>
          <p:cNvSpPr>
            <a:spLocks noChangeArrowheads="1"/>
          </p:cNvSpPr>
          <p:nvPr/>
        </p:nvSpPr>
        <p:spPr bwMode="auto">
          <a:xfrm>
            <a:off x="539750" y="149289"/>
            <a:ext cx="8229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pPr algn="ctr" eaLnBrk="1" hangingPunct="1"/>
            <a:r>
              <a:rPr lang="en-US" altLang="zh-CN" sz="3200" dirty="0">
                <a:solidFill>
                  <a:schemeClr val="tx2"/>
                </a:solidFill>
              </a:rPr>
              <a:t>1.</a:t>
            </a:r>
            <a:r>
              <a:rPr lang="zh-CN" altLang="en-US" sz="3200" dirty="0">
                <a:solidFill>
                  <a:schemeClr val="tx2"/>
                </a:solidFill>
              </a:rPr>
              <a:t>单相异步电动机与交流伺服电动机</a:t>
            </a:r>
            <a:endParaRPr lang="en-US" altLang="zh-CN" sz="3200" dirty="0">
              <a:solidFill>
                <a:schemeClr val="tx2"/>
              </a:solidFill>
            </a:endParaRPr>
          </a:p>
        </p:txBody>
      </p:sp>
      <p:grpSp>
        <p:nvGrpSpPr>
          <p:cNvPr id="4" name="Group 3"/>
          <p:cNvGrpSpPr>
            <a:grpSpLocks/>
          </p:cNvGrpSpPr>
          <p:nvPr/>
        </p:nvGrpSpPr>
        <p:grpSpPr bwMode="auto">
          <a:xfrm>
            <a:off x="477125" y="1462475"/>
            <a:ext cx="3546475" cy="2895600"/>
            <a:chOff x="672" y="1872"/>
            <a:chExt cx="2234" cy="1824"/>
          </a:xfrm>
        </p:grpSpPr>
        <p:sp>
          <p:nvSpPr>
            <p:cNvPr id="5" name="Oval 4"/>
            <p:cNvSpPr>
              <a:spLocks noChangeArrowheads="1"/>
            </p:cNvSpPr>
            <p:nvPr/>
          </p:nvSpPr>
          <p:spPr bwMode="auto">
            <a:xfrm>
              <a:off x="1082" y="1872"/>
              <a:ext cx="1824" cy="1824"/>
            </a:xfrm>
            <a:prstGeom prst="ellipse">
              <a:avLst/>
            </a:prstGeom>
            <a:solidFill>
              <a:srgbClr val="FFFF99"/>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6" name="Oval 5"/>
            <p:cNvSpPr>
              <a:spLocks noChangeArrowheads="1"/>
            </p:cNvSpPr>
            <p:nvPr/>
          </p:nvSpPr>
          <p:spPr bwMode="auto">
            <a:xfrm>
              <a:off x="1274" y="2064"/>
              <a:ext cx="1440" cy="1440"/>
            </a:xfrm>
            <a:prstGeom prst="ellipse">
              <a:avLst/>
            </a:prstGeom>
            <a:solidFill>
              <a:srgbClr val="EBF5FF"/>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7" name="Oval 6"/>
            <p:cNvSpPr>
              <a:spLocks noChangeArrowheads="1"/>
            </p:cNvSpPr>
            <p:nvPr/>
          </p:nvSpPr>
          <p:spPr bwMode="auto">
            <a:xfrm>
              <a:off x="1676" y="2472"/>
              <a:ext cx="624" cy="624"/>
            </a:xfrm>
            <a:prstGeom prst="ellipse">
              <a:avLst/>
            </a:prstGeom>
            <a:solidFill>
              <a:schemeClr val="accent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8" name="Oval 7"/>
            <p:cNvSpPr>
              <a:spLocks noChangeArrowheads="1"/>
            </p:cNvSpPr>
            <p:nvPr/>
          </p:nvSpPr>
          <p:spPr bwMode="auto">
            <a:xfrm>
              <a:off x="2186" y="2592"/>
              <a:ext cx="48" cy="48"/>
            </a:xfrm>
            <a:prstGeom prst="ellipse">
              <a:avLst/>
            </a:prstGeom>
            <a:solidFill>
              <a:srgbClr val="D9EC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9" name="Oval 8"/>
            <p:cNvSpPr>
              <a:spLocks noChangeArrowheads="1"/>
            </p:cNvSpPr>
            <p:nvPr/>
          </p:nvSpPr>
          <p:spPr bwMode="auto">
            <a:xfrm>
              <a:off x="1969" y="2472"/>
              <a:ext cx="48" cy="48"/>
            </a:xfrm>
            <a:prstGeom prst="ellipse">
              <a:avLst/>
            </a:prstGeom>
            <a:solidFill>
              <a:srgbClr val="D9EC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0" name="Oval 9"/>
            <p:cNvSpPr>
              <a:spLocks noChangeArrowheads="1"/>
            </p:cNvSpPr>
            <p:nvPr/>
          </p:nvSpPr>
          <p:spPr bwMode="auto">
            <a:xfrm>
              <a:off x="1754" y="2592"/>
              <a:ext cx="48" cy="48"/>
            </a:xfrm>
            <a:prstGeom prst="ellipse">
              <a:avLst/>
            </a:prstGeom>
            <a:solidFill>
              <a:srgbClr val="D9EC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1" name="Oval 10"/>
            <p:cNvSpPr>
              <a:spLocks noChangeArrowheads="1"/>
            </p:cNvSpPr>
            <p:nvPr/>
          </p:nvSpPr>
          <p:spPr bwMode="auto">
            <a:xfrm>
              <a:off x="1754" y="2928"/>
              <a:ext cx="48" cy="48"/>
            </a:xfrm>
            <a:prstGeom prst="ellipse">
              <a:avLst/>
            </a:prstGeom>
            <a:solidFill>
              <a:srgbClr val="D9EC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2" name="Oval 11"/>
            <p:cNvSpPr>
              <a:spLocks noChangeArrowheads="1"/>
            </p:cNvSpPr>
            <p:nvPr/>
          </p:nvSpPr>
          <p:spPr bwMode="auto">
            <a:xfrm>
              <a:off x="1684" y="2760"/>
              <a:ext cx="48" cy="48"/>
            </a:xfrm>
            <a:prstGeom prst="ellipse">
              <a:avLst/>
            </a:prstGeom>
            <a:solidFill>
              <a:srgbClr val="D9EC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3" name="Oval 12"/>
            <p:cNvSpPr>
              <a:spLocks noChangeArrowheads="1"/>
            </p:cNvSpPr>
            <p:nvPr/>
          </p:nvSpPr>
          <p:spPr bwMode="auto">
            <a:xfrm>
              <a:off x="2234" y="2760"/>
              <a:ext cx="48" cy="48"/>
            </a:xfrm>
            <a:prstGeom prst="ellipse">
              <a:avLst/>
            </a:prstGeom>
            <a:solidFill>
              <a:srgbClr val="D9EC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4" name="Oval 13"/>
            <p:cNvSpPr>
              <a:spLocks noChangeArrowheads="1"/>
            </p:cNvSpPr>
            <p:nvPr/>
          </p:nvSpPr>
          <p:spPr bwMode="auto">
            <a:xfrm>
              <a:off x="1970" y="3024"/>
              <a:ext cx="48" cy="48"/>
            </a:xfrm>
            <a:prstGeom prst="ellipse">
              <a:avLst/>
            </a:prstGeom>
            <a:solidFill>
              <a:srgbClr val="D9EC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5" name="Oval 14"/>
            <p:cNvSpPr>
              <a:spLocks noChangeArrowheads="1"/>
            </p:cNvSpPr>
            <p:nvPr/>
          </p:nvSpPr>
          <p:spPr bwMode="auto">
            <a:xfrm>
              <a:off x="2186" y="2928"/>
              <a:ext cx="48" cy="48"/>
            </a:xfrm>
            <a:prstGeom prst="ellipse">
              <a:avLst/>
            </a:prstGeom>
            <a:solidFill>
              <a:srgbClr val="D9ECFF"/>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6" name="Oval 15" descr="深色下对角线"/>
            <p:cNvSpPr>
              <a:spLocks noChangeArrowheads="1"/>
            </p:cNvSpPr>
            <p:nvPr/>
          </p:nvSpPr>
          <p:spPr bwMode="auto">
            <a:xfrm>
              <a:off x="1922" y="2710"/>
              <a:ext cx="144" cy="144"/>
            </a:xfrm>
            <a:prstGeom prst="ellipse">
              <a:avLst/>
            </a:prstGeom>
            <a:pattFill prst="dkDnDiag">
              <a:fgClr>
                <a:srgbClr val="FFCC99"/>
              </a:fgClr>
              <a:bgClr>
                <a:schemeClr val="bg1"/>
              </a:bgClr>
            </a:patt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7" name="Rectangle 16"/>
            <p:cNvSpPr>
              <a:spLocks noChangeArrowheads="1"/>
            </p:cNvSpPr>
            <p:nvPr/>
          </p:nvSpPr>
          <p:spPr bwMode="auto">
            <a:xfrm>
              <a:off x="1946" y="2400"/>
              <a:ext cx="96"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grpSp>
          <p:nvGrpSpPr>
            <p:cNvPr id="18" name="Group 17"/>
            <p:cNvGrpSpPr>
              <a:grpSpLocks/>
            </p:cNvGrpSpPr>
            <p:nvPr/>
          </p:nvGrpSpPr>
          <p:grpSpPr bwMode="auto">
            <a:xfrm>
              <a:off x="1610" y="2091"/>
              <a:ext cx="768" cy="453"/>
              <a:chOff x="3264" y="2523"/>
              <a:chExt cx="768" cy="453"/>
            </a:xfrm>
          </p:grpSpPr>
          <p:grpSp>
            <p:nvGrpSpPr>
              <p:cNvPr id="39" name="Group 18"/>
              <p:cNvGrpSpPr>
                <a:grpSpLocks/>
              </p:cNvGrpSpPr>
              <p:nvPr/>
            </p:nvGrpSpPr>
            <p:grpSpPr bwMode="auto">
              <a:xfrm>
                <a:off x="3264" y="2523"/>
                <a:ext cx="768" cy="453"/>
                <a:chOff x="1728" y="2427"/>
                <a:chExt cx="768" cy="453"/>
              </a:xfrm>
            </p:grpSpPr>
            <p:sp>
              <p:nvSpPr>
                <p:cNvPr id="43" name="AutoShape 19" descr="球体"/>
                <p:cNvSpPr>
                  <a:spLocks noChangeArrowheads="1"/>
                </p:cNvSpPr>
                <p:nvPr/>
              </p:nvSpPr>
              <p:spPr bwMode="auto">
                <a:xfrm rot="-5400000">
                  <a:off x="2280" y="2520"/>
                  <a:ext cx="288" cy="144"/>
                </a:xfrm>
                <a:prstGeom prst="parallelogram">
                  <a:avLst>
                    <a:gd name="adj" fmla="val 50000"/>
                  </a:avLst>
                </a:prstGeom>
                <a:pattFill prst="sphere">
                  <a:fgClr>
                    <a:srgbClr val="3366FF"/>
                  </a:fgClr>
                  <a:bgClr>
                    <a:schemeClr val="bg1"/>
                  </a:bgClr>
                </a:patt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4" name="Line 20"/>
                <p:cNvSpPr>
                  <a:spLocks noChangeShapeType="1"/>
                </p:cNvSpPr>
                <p:nvPr/>
              </p:nvSpPr>
              <p:spPr bwMode="auto">
                <a:xfrm>
                  <a:off x="1926" y="2427"/>
                  <a:ext cx="0" cy="2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21"/>
                <p:cNvSpPr>
                  <a:spLocks noChangeShapeType="1"/>
                </p:cNvSpPr>
                <p:nvPr/>
              </p:nvSpPr>
              <p:spPr bwMode="auto">
                <a:xfrm>
                  <a:off x="2304" y="2427"/>
                  <a:ext cx="0" cy="2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22"/>
                <p:cNvSpPr>
                  <a:spLocks noChangeShapeType="1"/>
                </p:cNvSpPr>
                <p:nvPr/>
              </p:nvSpPr>
              <p:spPr bwMode="auto">
                <a:xfrm rot="300000" flipH="1">
                  <a:off x="1787" y="2619"/>
                  <a:ext cx="133" cy="26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23"/>
                <p:cNvSpPr>
                  <a:spLocks noChangeShapeType="1"/>
                </p:cNvSpPr>
                <p:nvPr/>
              </p:nvSpPr>
              <p:spPr bwMode="auto">
                <a:xfrm rot="-300000">
                  <a:off x="2305" y="2615"/>
                  <a:ext cx="129" cy="26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AutoShape 24" descr="球体"/>
                <p:cNvSpPr>
                  <a:spLocks noChangeArrowheads="1"/>
                </p:cNvSpPr>
                <p:nvPr/>
              </p:nvSpPr>
              <p:spPr bwMode="auto">
                <a:xfrm rot="5400000" flipH="1">
                  <a:off x="1656" y="2520"/>
                  <a:ext cx="288" cy="144"/>
                </a:xfrm>
                <a:prstGeom prst="parallelogram">
                  <a:avLst>
                    <a:gd name="adj" fmla="val 50000"/>
                  </a:avLst>
                </a:prstGeom>
                <a:pattFill prst="sphere">
                  <a:fgClr>
                    <a:srgbClr val="3366FF"/>
                  </a:fgClr>
                  <a:bgClr>
                    <a:schemeClr val="bg1"/>
                  </a:bgClr>
                </a:patt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9" name="Freeform 25"/>
                <p:cNvSpPr>
                  <a:spLocks/>
                </p:cNvSpPr>
                <p:nvPr/>
              </p:nvSpPr>
              <p:spPr bwMode="auto">
                <a:xfrm>
                  <a:off x="1782" y="2688"/>
                  <a:ext cx="654" cy="192"/>
                </a:xfrm>
                <a:custGeom>
                  <a:avLst/>
                  <a:gdLst>
                    <a:gd name="T0" fmla="*/ 0 w 654"/>
                    <a:gd name="T1" fmla="*/ 192 h 192"/>
                    <a:gd name="T2" fmla="*/ 30 w 654"/>
                    <a:gd name="T3" fmla="*/ 150 h 192"/>
                    <a:gd name="T4" fmla="*/ 42 w 654"/>
                    <a:gd name="T5" fmla="*/ 138 h 192"/>
                    <a:gd name="T6" fmla="*/ 45 w 654"/>
                    <a:gd name="T7" fmla="*/ 129 h 192"/>
                    <a:gd name="T8" fmla="*/ 54 w 654"/>
                    <a:gd name="T9" fmla="*/ 123 h 192"/>
                    <a:gd name="T10" fmla="*/ 111 w 654"/>
                    <a:gd name="T11" fmla="*/ 75 h 192"/>
                    <a:gd name="T12" fmla="*/ 249 w 654"/>
                    <a:gd name="T13" fmla="*/ 12 h 192"/>
                    <a:gd name="T14" fmla="*/ 327 w 654"/>
                    <a:gd name="T15" fmla="*/ 0 h 192"/>
                    <a:gd name="T16" fmla="*/ 372 w 654"/>
                    <a:gd name="T17" fmla="*/ 6 h 192"/>
                    <a:gd name="T18" fmla="*/ 426 w 654"/>
                    <a:gd name="T19" fmla="*/ 18 h 192"/>
                    <a:gd name="T20" fmla="*/ 471 w 654"/>
                    <a:gd name="T21" fmla="*/ 39 h 192"/>
                    <a:gd name="T22" fmla="*/ 504 w 654"/>
                    <a:gd name="T23" fmla="*/ 48 h 192"/>
                    <a:gd name="T24" fmla="*/ 528 w 654"/>
                    <a:gd name="T25" fmla="*/ 63 h 192"/>
                    <a:gd name="T26" fmla="*/ 546 w 654"/>
                    <a:gd name="T27" fmla="*/ 75 h 192"/>
                    <a:gd name="T28" fmla="*/ 555 w 654"/>
                    <a:gd name="T29" fmla="*/ 81 h 192"/>
                    <a:gd name="T30" fmla="*/ 579 w 654"/>
                    <a:gd name="T31" fmla="*/ 99 h 192"/>
                    <a:gd name="T32" fmla="*/ 606 w 654"/>
                    <a:gd name="T33" fmla="*/ 123 h 192"/>
                    <a:gd name="T34" fmla="*/ 642 w 654"/>
                    <a:gd name="T35" fmla="*/ 165 h 192"/>
                    <a:gd name="T36" fmla="*/ 654 w 654"/>
                    <a:gd name="T37" fmla="*/ 192 h 1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54" h="192">
                      <a:moveTo>
                        <a:pt x="0" y="192"/>
                      </a:moveTo>
                      <a:cubicBezTo>
                        <a:pt x="4" y="179"/>
                        <a:pt x="19" y="157"/>
                        <a:pt x="30" y="150"/>
                      </a:cubicBezTo>
                      <a:cubicBezTo>
                        <a:pt x="38" y="126"/>
                        <a:pt x="26" y="154"/>
                        <a:pt x="42" y="138"/>
                      </a:cubicBezTo>
                      <a:cubicBezTo>
                        <a:pt x="44" y="136"/>
                        <a:pt x="43" y="131"/>
                        <a:pt x="45" y="129"/>
                      </a:cubicBezTo>
                      <a:cubicBezTo>
                        <a:pt x="47" y="126"/>
                        <a:pt x="51" y="125"/>
                        <a:pt x="54" y="123"/>
                      </a:cubicBezTo>
                      <a:cubicBezTo>
                        <a:pt x="68" y="102"/>
                        <a:pt x="90" y="89"/>
                        <a:pt x="111" y="75"/>
                      </a:cubicBezTo>
                      <a:cubicBezTo>
                        <a:pt x="154" y="46"/>
                        <a:pt x="196" y="20"/>
                        <a:pt x="249" y="12"/>
                      </a:cubicBezTo>
                      <a:cubicBezTo>
                        <a:pt x="278" y="2"/>
                        <a:pt x="292" y="2"/>
                        <a:pt x="327" y="0"/>
                      </a:cubicBezTo>
                      <a:cubicBezTo>
                        <a:pt x="349" y="7"/>
                        <a:pt x="327" y="1"/>
                        <a:pt x="372" y="6"/>
                      </a:cubicBezTo>
                      <a:cubicBezTo>
                        <a:pt x="390" y="8"/>
                        <a:pt x="407" y="15"/>
                        <a:pt x="426" y="18"/>
                      </a:cubicBezTo>
                      <a:cubicBezTo>
                        <a:pt x="439" y="26"/>
                        <a:pt x="457" y="34"/>
                        <a:pt x="471" y="39"/>
                      </a:cubicBezTo>
                      <a:cubicBezTo>
                        <a:pt x="482" y="43"/>
                        <a:pt x="504" y="48"/>
                        <a:pt x="504" y="48"/>
                      </a:cubicBezTo>
                      <a:cubicBezTo>
                        <a:pt x="514" y="62"/>
                        <a:pt x="507" y="56"/>
                        <a:pt x="528" y="63"/>
                      </a:cubicBezTo>
                      <a:cubicBezTo>
                        <a:pt x="535" y="65"/>
                        <a:pt x="540" y="71"/>
                        <a:pt x="546" y="75"/>
                      </a:cubicBezTo>
                      <a:cubicBezTo>
                        <a:pt x="549" y="77"/>
                        <a:pt x="555" y="81"/>
                        <a:pt x="555" y="81"/>
                      </a:cubicBezTo>
                      <a:cubicBezTo>
                        <a:pt x="562" y="92"/>
                        <a:pt x="568" y="92"/>
                        <a:pt x="579" y="99"/>
                      </a:cubicBezTo>
                      <a:cubicBezTo>
                        <a:pt x="582" y="109"/>
                        <a:pt x="595" y="119"/>
                        <a:pt x="606" y="123"/>
                      </a:cubicBezTo>
                      <a:cubicBezTo>
                        <a:pt x="616" y="139"/>
                        <a:pt x="631" y="149"/>
                        <a:pt x="642" y="165"/>
                      </a:cubicBezTo>
                      <a:cubicBezTo>
                        <a:pt x="647" y="173"/>
                        <a:pt x="654" y="192"/>
                        <a:pt x="654" y="192"/>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0" name="Rectangle 26"/>
              <p:cNvSpPr>
                <a:spLocks noChangeArrowheads="1"/>
              </p:cNvSpPr>
              <p:nvPr/>
            </p:nvSpPr>
            <p:spPr bwMode="auto">
              <a:xfrm>
                <a:off x="3671" y="2602"/>
                <a:ext cx="96" cy="19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1" name="Rectangle 27"/>
              <p:cNvSpPr>
                <a:spLocks noChangeArrowheads="1"/>
              </p:cNvSpPr>
              <p:nvPr/>
            </p:nvSpPr>
            <p:spPr bwMode="auto">
              <a:xfrm>
                <a:off x="3681" y="2736"/>
                <a:ext cx="73" cy="96"/>
              </a:xfrm>
              <a:prstGeom prst="rect">
                <a:avLst/>
              </a:prstGeom>
              <a:solidFill>
                <a:srgbClr val="EBF5FF"/>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2" name="Rectangle 28" descr="深色竖线"/>
              <p:cNvSpPr>
                <a:spLocks noChangeArrowheads="1"/>
              </p:cNvSpPr>
              <p:nvPr/>
            </p:nvSpPr>
            <p:spPr bwMode="auto">
              <a:xfrm>
                <a:off x="3722" y="2618"/>
                <a:ext cx="144" cy="96"/>
              </a:xfrm>
              <a:prstGeom prst="rect">
                <a:avLst/>
              </a:prstGeom>
              <a:pattFill prst="dkVert">
                <a:fgClr>
                  <a:srgbClr val="FFCC00"/>
                </a:fgClr>
                <a:bgClr>
                  <a:schemeClr val="bg1"/>
                </a:bgClr>
              </a:pattFill>
              <a:ln w="28575">
                <a:solidFill>
                  <a:srgbClr val="CC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grpSp>
        <p:grpSp>
          <p:nvGrpSpPr>
            <p:cNvPr id="19" name="Group 29"/>
            <p:cNvGrpSpPr>
              <a:grpSpLocks/>
            </p:cNvGrpSpPr>
            <p:nvPr/>
          </p:nvGrpSpPr>
          <p:grpSpPr bwMode="auto">
            <a:xfrm flipH="1" flipV="1">
              <a:off x="1610" y="3024"/>
              <a:ext cx="768" cy="453"/>
              <a:chOff x="3264" y="2523"/>
              <a:chExt cx="768" cy="453"/>
            </a:xfrm>
          </p:grpSpPr>
          <p:grpSp>
            <p:nvGrpSpPr>
              <p:cNvPr id="28" name="Group 30"/>
              <p:cNvGrpSpPr>
                <a:grpSpLocks/>
              </p:cNvGrpSpPr>
              <p:nvPr/>
            </p:nvGrpSpPr>
            <p:grpSpPr bwMode="auto">
              <a:xfrm>
                <a:off x="3264" y="2523"/>
                <a:ext cx="768" cy="453"/>
                <a:chOff x="1728" y="2427"/>
                <a:chExt cx="768" cy="453"/>
              </a:xfrm>
            </p:grpSpPr>
            <p:sp>
              <p:nvSpPr>
                <p:cNvPr id="32" name="AutoShape 31" descr="球体"/>
                <p:cNvSpPr>
                  <a:spLocks noChangeArrowheads="1"/>
                </p:cNvSpPr>
                <p:nvPr/>
              </p:nvSpPr>
              <p:spPr bwMode="auto">
                <a:xfrm rot="-5400000">
                  <a:off x="2280" y="2520"/>
                  <a:ext cx="288" cy="144"/>
                </a:xfrm>
                <a:prstGeom prst="parallelogram">
                  <a:avLst>
                    <a:gd name="adj" fmla="val 50000"/>
                  </a:avLst>
                </a:prstGeom>
                <a:pattFill prst="sphere">
                  <a:fgClr>
                    <a:srgbClr val="3366FF"/>
                  </a:fgClr>
                  <a:bgClr>
                    <a:schemeClr val="bg1"/>
                  </a:bgClr>
                </a:patt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33" name="Line 32"/>
                <p:cNvSpPr>
                  <a:spLocks noChangeShapeType="1"/>
                </p:cNvSpPr>
                <p:nvPr/>
              </p:nvSpPr>
              <p:spPr bwMode="auto">
                <a:xfrm>
                  <a:off x="1926" y="2427"/>
                  <a:ext cx="0" cy="2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3"/>
                <p:cNvSpPr>
                  <a:spLocks noChangeShapeType="1"/>
                </p:cNvSpPr>
                <p:nvPr/>
              </p:nvSpPr>
              <p:spPr bwMode="auto">
                <a:xfrm>
                  <a:off x="2304" y="2427"/>
                  <a:ext cx="0" cy="2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34"/>
                <p:cNvSpPr>
                  <a:spLocks noChangeShapeType="1"/>
                </p:cNvSpPr>
                <p:nvPr/>
              </p:nvSpPr>
              <p:spPr bwMode="auto">
                <a:xfrm rot="300000" flipH="1">
                  <a:off x="1787" y="2619"/>
                  <a:ext cx="133" cy="26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35"/>
                <p:cNvSpPr>
                  <a:spLocks noChangeShapeType="1"/>
                </p:cNvSpPr>
                <p:nvPr/>
              </p:nvSpPr>
              <p:spPr bwMode="auto">
                <a:xfrm rot="-300000">
                  <a:off x="2305" y="2615"/>
                  <a:ext cx="129" cy="26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AutoShape 36" descr="球体"/>
                <p:cNvSpPr>
                  <a:spLocks noChangeArrowheads="1"/>
                </p:cNvSpPr>
                <p:nvPr/>
              </p:nvSpPr>
              <p:spPr bwMode="auto">
                <a:xfrm rot="5400000" flipH="1">
                  <a:off x="1656" y="2520"/>
                  <a:ext cx="288" cy="144"/>
                </a:xfrm>
                <a:prstGeom prst="parallelogram">
                  <a:avLst>
                    <a:gd name="adj" fmla="val 50000"/>
                  </a:avLst>
                </a:prstGeom>
                <a:pattFill prst="sphere">
                  <a:fgClr>
                    <a:srgbClr val="3366FF"/>
                  </a:fgClr>
                  <a:bgClr>
                    <a:schemeClr val="bg1"/>
                  </a:bgClr>
                </a:patt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38" name="Freeform 37"/>
                <p:cNvSpPr>
                  <a:spLocks/>
                </p:cNvSpPr>
                <p:nvPr/>
              </p:nvSpPr>
              <p:spPr bwMode="auto">
                <a:xfrm>
                  <a:off x="1782" y="2688"/>
                  <a:ext cx="654" cy="192"/>
                </a:xfrm>
                <a:custGeom>
                  <a:avLst/>
                  <a:gdLst>
                    <a:gd name="T0" fmla="*/ 0 w 654"/>
                    <a:gd name="T1" fmla="*/ 192 h 192"/>
                    <a:gd name="T2" fmla="*/ 30 w 654"/>
                    <a:gd name="T3" fmla="*/ 150 h 192"/>
                    <a:gd name="T4" fmla="*/ 42 w 654"/>
                    <a:gd name="T5" fmla="*/ 138 h 192"/>
                    <a:gd name="T6" fmla="*/ 45 w 654"/>
                    <a:gd name="T7" fmla="*/ 129 h 192"/>
                    <a:gd name="T8" fmla="*/ 54 w 654"/>
                    <a:gd name="T9" fmla="*/ 123 h 192"/>
                    <a:gd name="T10" fmla="*/ 111 w 654"/>
                    <a:gd name="T11" fmla="*/ 75 h 192"/>
                    <a:gd name="T12" fmla="*/ 249 w 654"/>
                    <a:gd name="T13" fmla="*/ 12 h 192"/>
                    <a:gd name="T14" fmla="*/ 327 w 654"/>
                    <a:gd name="T15" fmla="*/ 0 h 192"/>
                    <a:gd name="T16" fmla="*/ 372 w 654"/>
                    <a:gd name="T17" fmla="*/ 6 h 192"/>
                    <a:gd name="T18" fmla="*/ 426 w 654"/>
                    <a:gd name="T19" fmla="*/ 18 h 192"/>
                    <a:gd name="T20" fmla="*/ 471 w 654"/>
                    <a:gd name="T21" fmla="*/ 39 h 192"/>
                    <a:gd name="T22" fmla="*/ 504 w 654"/>
                    <a:gd name="T23" fmla="*/ 48 h 192"/>
                    <a:gd name="T24" fmla="*/ 528 w 654"/>
                    <a:gd name="T25" fmla="*/ 63 h 192"/>
                    <a:gd name="T26" fmla="*/ 546 w 654"/>
                    <a:gd name="T27" fmla="*/ 75 h 192"/>
                    <a:gd name="T28" fmla="*/ 555 w 654"/>
                    <a:gd name="T29" fmla="*/ 81 h 192"/>
                    <a:gd name="T30" fmla="*/ 579 w 654"/>
                    <a:gd name="T31" fmla="*/ 99 h 192"/>
                    <a:gd name="T32" fmla="*/ 606 w 654"/>
                    <a:gd name="T33" fmla="*/ 123 h 192"/>
                    <a:gd name="T34" fmla="*/ 642 w 654"/>
                    <a:gd name="T35" fmla="*/ 165 h 192"/>
                    <a:gd name="T36" fmla="*/ 654 w 654"/>
                    <a:gd name="T37" fmla="*/ 192 h 1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54" h="192">
                      <a:moveTo>
                        <a:pt x="0" y="192"/>
                      </a:moveTo>
                      <a:cubicBezTo>
                        <a:pt x="4" y="179"/>
                        <a:pt x="19" y="157"/>
                        <a:pt x="30" y="150"/>
                      </a:cubicBezTo>
                      <a:cubicBezTo>
                        <a:pt x="38" y="126"/>
                        <a:pt x="26" y="154"/>
                        <a:pt x="42" y="138"/>
                      </a:cubicBezTo>
                      <a:cubicBezTo>
                        <a:pt x="44" y="136"/>
                        <a:pt x="43" y="131"/>
                        <a:pt x="45" y="129"/>
                      </a:cubicBezTo>
                      <a:cubicBezTo>
                        <a:pt x="47" y="126"/>
                        <a:pt x="51" y="125"/>
                        <a:pt x="54" y="123"/>
                      </a:cubicBezTo>
                      <a:cubicBezTo>
                        <a:pt x="68" y="102"/>
                        <a:pt x="90" y="89"/>
                        <a:pt x="111" y="75"/>
                      </a:cubicBezTo>
                      <a:cubicBezTo>
                        <a:pt x="154" y="46"/>
                        <a:pt x="196" y="20"/>
                        <a:pt x="249" y="12"/>
                      </a:cubicBezTo>
                      <a:cubicBezTo>
                        <a:pt x="278" y="2"/>
                        <a:pt x="292" y="2"/>
                        <a:pt x="327" y="0"/>
                      </a:cubicBezTo>
                      <a:cubicBezTo>
                        <a:pt x="349" y="7"/>
                        <a:pt x="327" y="1"/>
                        <a:pt x="372" y="6"/>
                      </a:cubicBezTo>
                      <a:cubicBezTo>
                        <a:pt x="390" y="8"/>
                        <a:pt x="407" y="15"/>
                        <a:pt x="426" y="18"/>
                      </a:cubicBezTo>
                      <a:cubicBezTo>
                        <a:pt x="439" y="26"/>
                        <a:pt x="457" y="34"/>
                        <a:pt x="471" y="39"/>
                      </a:cubicBezTo>
                      <a:cubicBezTo>
                        <a:pt x="482" y="43"/>
                        <a:pt x="504" y="48"/>
                        <a:pt x="504" y="48"/>
                      </a:cubicBezTo>
                      <a:cubicBezTo>
                        <a:pt x="514" y="62"/>
                        <a:pt x="507" y="56"/>
                        <a:pt x="528" y="63"/>
                      </a:cubicBezTo>
                      <a:cubicBezTo>
                        <a:pt x="535" y="65"/>
                        <a:pt x="540" y="71"/>
                        <a:pt x="546" y="75"/>
                      </a:cubicBezTo>
                      <a:cubicBezTo>
                        <a:pt x="549" y="77"/>
                        <a:pt x="555" y="81"/>
                        <a:pt x="555" y="81"/>
                      </a:cubicBezTo>
                      <a:cubicBezTo>
                        <a:pt x="562" y="92"/>
                        <a:pt x="568" y="92"/>
                        <a:pt x="579" y="99"/>
                      </a:cubicBezTo>
                      <a:cubicBezTo>
                        <a:pt x="582" y="109"/>
                        <a:pt x="595" y="119"/>
                        <a:pt x="606" y="123"/>
                      </a:cubicBezTo>
                      <a:cubicBezTo>
                        <a:pt x="616" y="139"/>
                        <a:pt x="631" y="149"/>
                        <a:pt x="642" y="165"/>
                      </a:cubicBezTo>
                      <a:cubicBezTo>
                        <a:pt x="647" y="173"/>
                        <a:pt x="654" y="192"/>
                        <a:pt x="654" y="192"/>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9" name="Rectangle 38"/>
              <p:cNvSpPr>
                <a:spLocks noChangeArrowheads="1"/>
              </p:cNvSpPr>
              <p:nvPr/>
            </p:nvSpPr>
            <p:spPr bwMode="auto">
              <a:xfrm>
                <a:off x="3671" y="2602"/>
                <a:ext cx="96" cy="19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30" name="Rectangle 39"/>
              <p:cNvSpPr>
                <a:spLocks noChangeArrowheads="1"/>
              </p:cNvSpPr>
              <p:nvPr/>
            </p:nvSpPr>
            <p:spPr bwMode="auto">
              <a:xfrm>
                <a:off x="3681" y="2736"/>
                <a:ext cx="73" cy="96"/>
              </a:xfrm>
              <a:prstGeom prst="rect">
                <a:avLst/>
              </a:prstGeom>
              <a:solidFill>
                <a:srgbClr val="EBF5FF"/>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31" name="Rectangle 40" descr="深色竖线"/>
              <p:cNvSpPr>
                <a:spLocks noChangeArrowheads="1"/>
              </p:cNvSpPr>
              <p:nvPr/>
            </p:nvSpPr>
            <p:spPr bwMode="auto">
              <a:xfrm>
                <a:off x="3722" y="2618"/>
                <a:ext cx="144" cy="96"/>
              </a:xfrm>
              <a:prstGeom prst="rect">
                <a:avLst/>
              </a:prstGeom>
              <a:pattFill prst="dkVert">
                <a:fgClr>
                  <a:srgbClr val="FFCC00"/>
                </a:fgClr>
                <a:bgClr>
                  <a:schemeClr val="bg1"/>
                </a:bgClr>
              </a:pattFill>
              <a:ln w="28575">
                <a:solidFill>
                  <a:srgbClr val="CC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grpSp>
        <p:sp>
          <p:nvSpPr>
            <p:cNvPr id="20" name="Line 41"/>
            <p:cNvSpPr>
              <a:spLocks noChangeShapeType="1"/>
            </p:cNvSpPr>
            <p:nvPr/>
          </p:nvSpPr>
          <p:spPr bwMode="auto">
            <a:xfrm>
              <a:off x="2378" y="2400"/>
              <a:ext cx="0" cy="81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42"/>
            <p:cNvSpPr>
              <a:spLocks noChangeShapeType="1"/>
            </p:cNvSpPr>
            <p:nvPr/>
          </p:nvSpPr>
          <p:spPr bwMode="auto">
            <a:xfrm>
              <a:off x="1610" y="2400"/>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43"/>
            <p:cNvSpPr>
              <a:spLocks noChangeShapeType="1"/>
            </p:cNvSpPr>
            <p:nvPr/>
          </p:nvSpPr>
          <p:spPr bwMode="auto">
            <a:xfrm flipH="1">
              <a:off x="794" y="2640"/>
              <a:ext cx="816"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44"/>
            <p:cNvSpPr>
              <a:spLocks noChangeShapeType="1"/>
            </p:cNvSpPr>
            <p:nvPr/>
          </p:nvSpPr>
          <p:spPr bwMode="auto">
            <a:xfrm flipV="1">
              <a:off x="1610" y="2928"/>
              <a:ext cx="0" cy="24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45"/>
            <p:cNvSpPr>
              <a:spLocks noChangeShapeType="1"/>
            </p:cNvSpPr>
            <p:nvPr/>
          </p:nvSpPr>
          <p:spPr bwMode="auto">
            <a:xfrm flipH="1">
              <a:off x="794" y="2928"/>
              <a:ext cx="816"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Oval 46"/>
            <p:cNvSpPr>
              <a:spLocks noChangeArrowheads="1"/>
            </p:cNvSpPr>
            <p:nvPr/>
          </p:nvSpPr>
          <p:spPr bwMode="auto">
            <a:xfrm>
              <a:off x="770" y="2615"/>
              <a:ext cx="48" cy="48"/>
            </a:xfrm>
            <a:prstGeom prst="ellipse">
              <a:avLst/>
            </a:prstGeom>
            <a:noFill/>
            <a:ln w="285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26" name="Oval 47"/>
            <p:cNvSpPr>
              <a:spLocks noChangeArrowheads="1"/>
            </p:cNvSpPr>
            <p:nvPr/>
          </p:nvSpPr>
          <p:spPr bwMode="auto">
            <a:xfrm>
              <a:off x="770" y="2905"/>
              <a:ext cx="48" cy="48"/>
            </a:xfrm>
            <a:prstGeom prst="ellipse">
              <a:avLst/>
            </a:prstGeom>
            <a:noFill/>
            <a:ln w="285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27" name="Text Box 48"/>
            <p:cNvSpPr txBox="1">
              <a:spLocks noChangeArrowheads="1"/>
            </p:cNvSpPr>
            <p:nvPr/>
          </p:nvSpPr>
          <p:spPr bwMode="auto">
            <a:xfrm>
              <a:off x="672" y="2572"/>
              <a:ext cx="26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kumimoji="1" lang="en-US" altLang="zh-CN" sz="3600">
                  <a:solidFill>
                    <a:schemeClr val="accent2"/>
                  </a:solidFill>
                  <a:latin typeface="Times New Roman" pitchFamily="18" charset="0"/>
                  <a:cs typeface="Times New Roman" pitchFamily="18" charset="0"/>
                </a:rPr>
                <a:t>~</a:t>
              </a:r>
            </a:p>
          </p:txBody>
        </p:sp>
      </p:grpSp>
      <p:grpSp>
        <p:nvGrpSpPr>
          <p:cNvPr id="50" name="Group 49"/>
          <p:cNvGrpSpPr>
            <a:grpSpLocks/>
          </p:cNvGrpSpPr>
          <p:nvPr/>
        </p:nvGrpSpPr>
        <p:grpSpPr bwMode="auto">
          <a:xfrm>
            <a:off x="4096642" y="2262575"/>
            <a:ext cx="2514600" cy="2133600"/>
            <a:chOff x="3504" y="2160"/>
            <a:chExt cx="1584" cy="1344"/>
          </a:xfrm>
        </p:grpSpPr>
        <p:grpSp>
          <p:nvGrpSpPr>
            <p:cNvPr id="51" name="Group 50"/>
            <p:cNvGrpSpPr>
              <a:grpSpLocks/>
            </p:cNvGrpSpPr>
            <p:nvPr/>
          </p:nvGrpSpPr>
          <p:grpSpPr bwMode="auto">
            <a:xfrm>
              <a:off x="4032" y="2160"/>
              <a:ext cx="960" cy="1344"/>
              <a:chOff x="4032" y="2160"/>
              <a:chExt cx="960" cy="1344"/>
            </a:xfrm>
          </p:grpSpPr>
          <p:sp>
            <p:nvSpPr>
              <p:cNvPr id="66" name="Line 51"/>
              <p:cNvSpPr>
                <a:spLocks noChangeShapeType="1"/>
              </p:cNvSpPr>
              <p:nvPr/>
            </p:nvSpPr>
            <p:spPr bwMode="auto">
              <a:xfrm>
                <a:off x="4032" y="2160"/>
                <a:ext cx="0" cy="134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2"/>
              <p:cNvSpPr>
                <a:spLocks noChangeShapeType="1"/>
              </p:cNvSpPr>
              <p:nvPr/>
            </p:nvSpPr>
            <p:spPr bwMode="auto">
              <a:xfrm>
                <a:off x="4032" y="3504"/>
                <a:ext cx="960"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3"/>
              <p:cNvSpPr>
                <a:spLocks noChangeShapeType="1"/>
              </p:cNvSpPr>
              <p:nvPr/>
            </p:nvSpPr>
            <p:spPr bwMode="auto">
              <a:xfrm flipV="1">
                <a:off x="4992" y="2160"/>
                <a:ext cx="0" cy="134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Rectangle 54"/>
              <p:cNvSpPr>
                <a:spLocks noChangeArrowheads="1"/>
              </p:cNvSpPr>
              <p:nvPr/>
            </p:nvSpPr>
            <p:spPr bwMode="auto">
              <a:xfrm>
                <a:off x="4608" y="3072"/>
                <a:ext cx="144" cy="432"/>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grpSp>
        <p:sp>
          <p:nvSpPr>
            <p:cNvPr id="52" name="Rectangle 56" descr="浅色竖线"/>
            <p:cNvSpPr>
              <a:spLocks noChangeArrowheads="1"/>
            </p:cNvSpPr>
            <p:nvPr/>
          </p:nvSpPr>
          <p:spPr bwMode="auto">
            <a:xfrm>
              <a:off x="4656" y="3216"/>
              <a:ext cx="432" cy="96"/>
            </a:xfrm>
            <a:prstGeom prst="rect">
              <a:avLst/>
            </a:prstGeom>
            <a:pattFill prst="ltVert">
              <a:fgClr>
                <a:srgbClr val="FFCC00"/>
              </a:fgClr>
              <a:bgClr>
                <a:schemeClr val="bg1"/>
              </a:bgClr>
            </a:patt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53" name="Freeform 57"/>
            <p:cNvSpPr>
              <a:spLocks/>
            </p:cNvSpPr>
            <p:nvPr/>
          </p:nvSpPr>
          <p:spPr bwMode="auto">
            <a:xfrm>
              <a:off x="3992" y="2592"/>
              <a:ext cx="1038" cy="158"/>
            </a:xfrm>
            <a:custGeom>
              <a:avLst/>
              <a:gdLst>
                <a:gd name="T0" fmla="*/ 34 w 1038"/>
                <a:gd name="T1" fmla="*/ 0 h 158"/>
                <a:gd name="T2" fmla="*/ 0 w 1038"/>
                <a:gd name="T3" fmla="*/ 46 h 158"/>
                <a:gd name="T4" fmla="*/ 18 w 1038"/>
                <a:gd name="T5" fmla="*/ 72 h 158"/>
                <a:gd name="T6" fmla="*/ 30 w 1038"/>
                <a:gd name="T7" fmla="*/ 76 h 158"/>
                <a:gd name="T8" fmla="*/ 476 w 1038"/>
                <a:gd name="T9" fmla="*/ 70 h 158"/>
                <a:gd name="T10" fmla="*/ 654 w 1038"/>
                <a:gd name="T11" fmla="*/ 72 h 158"/>
                <a:gd name="T12" fmla="*/ 976 w 1038"/>
                <a:gd name="T13" fmla="*/ 74 h 158"/>
                <a:gd name="T14" fmla="*/ 1016 w 1038"/>
                <a:gd name="T15" fmla="*/ 76 h 158"/>
                <a:gd name="T16" fmla="*/ 1038 w 1038"/>
                <a:gd name="T17" fmla="*/ 96 h 158"/>
                <a:gd name="T18" fmla="*/ 1018 w 1038"/>
                <a:gd name="T19" fmla="*/ 144 h 158"/>
                <a:gd name="T20" fmla="*/ 1000 w 1038"/>
                <a:gd name="T21" fmla="*/ 158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38" h="158">
                  <a:moveTo>
                    <a:pt x="34" y="0"/>
                  </a:moveTo>
                  <a:cubicBezTo>
                    <a:pt x="14" y="5"/>
                    <a:pt x="4" y="27"/>
                    <a:pt x="0" y="46"/>
                  </a:cubicBezTo>
                  <a:cubicBezTo>
                    <a:pt x="6" y="63"/>
                    <a:pt x="3" y="62"/>
                    <a:pt x="18" y="72"/>
                  </a:cubicBezTo>
                  <a:cubicBezTo>
                    <a:pt x="22" y="74"/>
                    <a:pt x="30" y="76"/>
                    <a:pt x="30" y="76"/>
                  </a:cubicBezTo>
                  <a:cubicBezTo>
                    <a:pt x="186" y="73"/>
                    <a:pt x="310" y="71"/>
                    <a:pt x="476" y="70"/>
                  </a:cubicBezTo>
                  <a:cubicBezTo>
                    <a:pt x="606" y="75"/>
                    <a:pt x="547" y="75"/>
                    <a:pt x="654" y="72"/>
                  </a:cubicBezTo>
                  <a:cubicBezTo>
                    <a:pt x="715" y="72"/>
                    <a:pt x="876" y="82"/>
                    <a:pt x="976" y="74"/>
                  </a:cubicBezTo>
                  <a:cubicBezTo>
                    <a:pt x="989" y="70"/>
                    <a:pt x="1003" y="74"/>
                    <a:pt x="1016" y="76"/>
                  </a:cubicBezTo>
                  <a:cubicBezTo>
                    <a:pt x="1026" y="83"/>
                    <a:pt x="1031" y="86"/>
                    <a:pt x="1038" y="96"/>
                  </a:cubicBezTo>
                  <a:cubicBezTo>
                    <a:pt x="1035" y="136"/>
                    <a:pt x="1036" y="117"/>
                    <a:pt x="1018" y="144"/>
                  </a:cubicBezTo>
                  <a:cubicBezTo>
                    <a:pt x="1014" y="150"/>
                    <a:pt x="1000" y="158"/>
                    <a:pt x="1000" y="158"/>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Freeform 58"/>
            <p:cNvSpPr>
              <a:spLocks/>
            </p:cNvSpPr>
            <p:nvPr/>
          </p:nvSpPr>
          <p:spPr bwMode="auto">
            <a:xfrm>
              <a:off x="3994" y="2400"/>
              <a:ext cx="1038" cy="158"/>
            </a:xfrm>
            <a:custGeom>
              <a:avLst/>
              <a:gdLst>
                <a:gd name="T0" fmla="*/ 34 w 1038"/>
                <a:gd name="T1" fmla="*/ 0 h 158"/>
                <a:gd name="T2" fmla="*/ 0 w 1038"/>
                <a:gd name="T3" fmla="*/ 46 h 158"/>
                <a:gd name="T4" fmla="*/ 18 w 1038"/>
                <a:gd name="T5" fmla="*/ 72 h 158"/>
                <a:gd name="T6" fmla="*/ 30 w 1038"/>
                <a:gd name="T7" fmla="*/ 76 h 158"/>
                <a:gd name="T8" fmla="*/ 476 w 1038"/>
                <a:gd name="T9" fmla="*/ 70 h 158"/>
                <a:gd name="T10" fmla="*/ 654 w 1038"/>
                <a:gd name="T11" fmla="*/ 72 h 158"/>
                <a:gd name="T12" fmla="*/ 976 w 1038"/>
                <a:gd name="T13" fmla="*/ 74 h 158"/>
                <a:gd name="T14" fmla="*/ 1016 w 1038"/>
                <a:gd name="T15" fmla="*/ 76 h 158"/>
                <a:gd name="T16" fmla="*/ 1038 w 1038"/>
                <a:gd name="T17" fmla="*/ 96 h 158"/>
                <a:gd name="T18" fmla="*/ 1018 w 1038"/>
                <a:gd name="T19" fmla="*/ 144 h 158"/>
                <a:gd name="T20" fmla="*/ 1000 w 1038"/>
                <a:gd name="T21" fmla="*/ 158 h 1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38" h="158">
                  <a:moveTo>
                    <a:pt x="34" y="0"/>
                  </a:moveTo>
                  <a:cubicBezTo>
                    <a:pt x="14" y="5"/>
                    <a:pt x="4" y="27"/>
                    <a:pt x="0" y="46"/>
                  </a:cubicBezTo>
                  <a:cubicBezTo>
                    <a:pt x="6" y="63"/>
                    <a:pt x="3" y="62"/>
                    <a:pt x="18" y="72"/>
                  </a:cubicBezTo>
                  <a:cubicBezTo>
                    <a:pt x="22" y="74"/>
                    <a:pt x="30" y="76"/>
                    <a:pt x="30" y="76"/>
                  </a:cubicBezTo>
                  <a:cubicBezTo>
                    <a:pt x="186" y="73"/>
                    <a:pt x="310" y="71"/>
                    <a:pt x="476" y="70"/>
                  </a:cubicBezTo>
                  <a:cubicBezTo>
                    <a:pt x="606" y="75"/>
                    <a:pt x="547" y="75"/>
                    <a:pt x="654" y="72"/>
                  </a:cubicBezTo>
                  <a:cubicBezTo>
                    <a:pt x="715" y="72"/>
                    <a:pt x="876" y="82"/>
                    <a:pt x="976" y="74"/>
                  </a:cubicBezTo>
                  <a:cubicBezTo>
                    <a:pt x="989" y="70"/>
                    <a:pt x="1003" y="74"/>
                    <a:pt x="1016" y="76"/>
                  </a:cubicBezTo>
                  <a:cubicBezTo>
                    <a:pt x="1026" y="83"/>
                    <a:pt x="1031" y="86"/>
                    <a:pt x="1038" y="96"/>
                  </a:cubicBezTo>
                  <a:cubicBezTo>
                    <a:pt x="1035" y="136"/>
                    <a:pt x="1036" y="117"/>
                    <a:pt x="1018" y="144"/>
                  </a:cubicBezTo>
                  <a:cubicBezTo>
                    <a:pt x="1014" y="150"/>
                    <a:pt x="1000" y="158"/>
                    <a:pt x="1000" y="158"/>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Freeform 59"/>
            <p:cNvSpPr>
              <a:spLocks/>
            </p:cNvSpPr>
            <p:nvPr/>
          </p:nvSpPr>
          <p:spPr bwMode="auto">
            <a:xfrm>
              <a:off x="3664" y="2294"/>
              <a:ext cx="1368" cy="120"/>
            </a:xfrm>
            <a:custGeom>
              <a:avLst/>
              <a:gdLst>
                <a:gd name="T0" fmla="*/ 0 w 1368"/>
                <a:gd name="T1" fmla="*/ 10 h 120"/>
                <a:gd name="T2" fmla="*/ 66 w 1368"/>
                <a:gd name="T3" fmla="*/ 8 h 120"/>
                <a:gd name="T4" fmla="*/ 334 w 1368"/>
                <a:gd name="T5" fmla="*/ 6 h 120"/>
                <a:gd name="T6" fmla="*/ 464 w 1368"/>
                <a:gd name="T7" fmla="*/ 8 h 120"/>
                <a:gd name="T8" fmla="*/ 720 w 1368"/>
                <a:gd name="T9" fmla="*/ 10 h 120"/>
                <a:gd name="T10" fmla="*/ 932 w 1368"/>
                <a:gd name="T11" fmla="*/ 4 h 120"/>
                <a:gd name="T12" fmla="*/ 1188 w 1368"/>
                <a:gd name="T13" fmla="*/ 8 h 120"/>
                <a:gd name="T14" fmla="*/ 1252 w 1368"/>
                <a:gd name="T15" fmla="*/ 10 h 120"/>
                <a:gd name="T16" fmla="*/ 1336 w 1368"/>
                <a:gd name="T17" fmla="*/ 10 h 120"/>
                <a:gd name="T18" fmla="*/ 1354 w 1368"/>
                <a:gd name="T19" fmla="*/ 20 h 120"/>
                <a:gd name="T20" fmla="*/ 1368 w 1368"/>
                <a:gd name="T21" fmla="*/ 52 h 120"/>
                <a:gd name="T22" fmla="*/ 1354 w 1368"/>
                <a:gd name="T23" fmla="*/ 102 h 120"/>
                <a:gd name="T24" fmla="*/ 1332 w 1368"/>
                <a:gd name="T25" fmla="*/ 120 h 1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68" h="120">
                  <a:moveTo>
                    <a:pt x="0" y="10"/>
                  </a:moveTo>
                  <a:cubicBezTo>
                    <a:pt x="22" y="13"/>
                    <a:pt x="44" y="12"/>
                    <a:pt x="66" y="8"/>
                  </a:cubicBezTo>
                  <a:cubicBezTo>
                    <a:pt x="154" y="14"/>
                    <a:pt x="247" y="7"/>
                    <a:pt x="334" y="6"/>
                  </a:cubicBezTo>
                  <a:cubicBezTo>
                    <a:pt x="373" y="0"/>
                    <a:pt x="431" y="7"/>
                    <a:pt x="464" y="8"/>
                  </a:cubicBezTo>
                  <a:cubicBezTo>
                    <a:pt x="549" y="3"/>
                    <a:pt x="636" y="9"/>
                    <a:pt x="720" y="10"/>
                  </a:cubicBezTo>
                  <a:cubicBezTo>
                    <a:pt x="791" y="8"/>
                    <a:pt x="861" y="6"/>
                    <a:pt x="932" y="4"/>
                  </a:cubicBezTo>
                  <a:cubicBezTo>
                    <a:pt x="1017" y="9"/>
                    <a:pt x="1103" y="6"/>
                    <a:pt x="1188" y="8"/>
                  </a:cubicBezTo>
                  <a:cubicBezTo>
                    <a:pt x="1209" y="7"/>
                    <a:pt x="1232" y="3"/>
                    <a:pt x="1252" y="10"/>
                  </a:cubicBezTo>
                  <a:cubicBezTo>
                    <a:pt x="1293" y="8"/>
                    <a:pt x="1291" y="7"/>
                    <a:pt x="1336" y="10"/>
                  </a:cubicBezTo>
                  <a:cubicBezTo>
                    <a:pt x="1343" y="11"/>
                    <a:pt x="1354" y="20"/>
                    <a:pt x="1354" y="20"/>
                  </a:cubicBezTo>
                  <a:cubicBezTo>
                    <a:pt x="1361" y="31"/>
                    <a:pt x="1365" y="39"/>
                    <a:pt x="1368" y="52"/>
                  </a:cubicBezTo>
                  <a:cubicBezTo>
                    <a:pt x="1366" y="66"/>
                    <a:pt x="1365" y="92"/>
                    <a:pt x="1354" y="102"/>
                  </a:cubicBezTo>
                  <a:cubicBezTo>
                    <a:pt x="1351" y="104"/>
                    <a:pt x="1327" y="115"/>
                    <a:pt x="1332" y="12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Freeform 60"/>
            <p:cNvSpPr>
              <a:spLocks/>
            </p:cNvSpPr>
            <p:nvPr/>
          </p:nvSpPr>
          <p:spPr bwMode="auto">
            <a:xfrm>
              <a:off x="3660" y="2736"/>
              <a:ext cx="372" cy="11"/>
            </a:xfrm>
            <a:custGeom>
              <a:avLst/>
              <a:gdLst>
                <a:gd name="T0" fmla="*/ 0 w 372"/>
                <a:gd name="T1" fmla="*/ 9 h 11"/>
                <a:gd name="T2" fmla="*/ 90 w 372"/>
                <a:gd name="T3" fmla="*/ 11 h 11"/>
                <a:gd name="T4" fmla="*/ 372 w 372"/>
                <a:gd name="T5" fmla="*/ 9 h 11"/>
                <a:gd name="T6" fmla="*/ 0 60000 65536"/>
                <a:gd name="T7" fmla="*/ 0 60000 65536"/>
                <a:gd name="T8" fmla="*/ 0 60000 65536"/>
              </a:gdLst>
              <a:ahLst/>
              <a:cxnLst>
                <a:cxn ang="T6">
                  <a:pos x="T0" y="T1"/>
                </a:cxn>
                <a:cxn ang="T7">
                  <a:pos x="T2" y="T3"/>
                </a:cxn>
                <a:cxn ang="T8">
                  <a:pos x="T4" y="T5"/>
                </a:cxn>
              </a:cxnLst>
              <a:rect l="0" t="0" r="r" b="b"/>
              <a:pathLst>
                <a:path w="372" h="11">
                  <a:moveTo>
                    <a:pt x="0" y="9"/>
                  </a:moveTo>
                  <a:cubicBezTo>
                    <a:pt x="28" y="0"/>
                    <a:pt x="60" y="10"/>
                    <a:pt x="90" y="11"/>
                  </a:cubicBezTo>
                  <a:cubicBezTo>
                    <a:pt x="184" y="8"/>
                    <a:pt x="278" y="9"/>
                    <a:pt x="372" y="9"/>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Oval 61"/>
            <p:cNvSpPr>
              <a:spLocks noChangeAspect="1" noChangeArrowheads="1"/>
            </p:cNvSpPr>
            <p:nvPr/>
          </p:nvSpPr>
          <p:spPr bwMode="auto">
            <a:xfrm>
              <a:off x="3622" y="2278"/>
              <a:ext cx="57" cy="5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en-US" sz="2800" b="0">
                <a:latin typeface="Times New Roman" pitchFamily="18" charset="0"/>
              </a:endParaRPr>
            </a:p>
          </p:txBody>
        </p:sp>
        <p:sp>
          <p:nvSpPr>
            <p:cNvPr id="58" name="Oval 62"/>
            <p:cNvSpPr>
              <a:spLocks noChangeAspect="1" noChangeArrowheads="1"/>
            </p:cNvSpPr>
            <p:nvPr/>
          </p:nvSpPr>
          <p:spPr bwMode="auto">
            <a:xfrm>
              <a:off x="3622" y="2711"/>
              <a:ext cx="57" cy="5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en-US" sz="2800" b="0">
                <a:latin typeface="Times New Roman" pitchFamily="18" charset="0"/>
              </a:endParaRPr>
            </a:p>
          </p:txBody>
        </p:sp>
        <p:sp>
          <p:nvSpPr>
            <p:cNvPr id="59" name="Text Box 63"/>
            <p:cNvSpPr txBox="1">
              <a:spLocks noChangeArrowheads="1"/>
            </p:cNvSpPr>
            <p:nvPr/>
          </p:nvSpPr>
          <p:spPr bwMode="auto">
            <a:xfrm>
              <a:off x="3504" y="2284"/>
              <a:ext cx="26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kumimoji="1" lang="en-US" altLang="zh-CN" sz="3600">
                  <a:latin typeface="Times New Roman" pitchFamily="18" charset="0"/>
                  <a:cs typeface="Times New Roman" pitchFamily="18" charset="0"/>
                </a:rPr>
                <a:t>~</a:t>
              </a:r>
            </a:p>
          </p:txBody>
        </p:sp>
        <p:sp>
          <p:nvSpPr>
            <p:cNvPr id="60" name="Line 64"/>
            <p:cNvSpPr>
              <a:spLocks noChangeShapeType="1"/>
            </p:cNvSpPr>
            <p:nvPr/>
          </p:nvSpPr>
          <p:spPr bwMode="auto">
            <a:xfrm>
              <a:off x="3696" y="2806"/>
              <a:ext cx="24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Text Box 65"/>
            <p:cNvSpPr txBox="1">
              <a:spLocks noChangeArrowheads="1"/>
            </p:cNvSpPr>
            <p:nvPr/>
          </p:nvSpPr>
          <p:spPr bwMode="auto">
            <a:xfrm>
              <a:off x="3710" y="2784"/>
              <a:ext cx="1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kumimoji="1" lang="en-US" altLang="zh-CN" sz="2800" i="1">
                  <a:solidFill>
                    <a:srgbClr val="FF0000"/>
                  </a:solidFill>
                  <a:latin typeface="Times New Roman" pitchFamily="18" charset="0"/>
                  <a:ea typeface="楷体_GB2312"/>
                </a:rPr>
                <a:t>i</a:t>
              </a:r>
            </a:p>
          </p:txBody>
        </p:sp>
        <p:sp>
          <p:nvSpPr>
            <p:cNvPr id="62" name="Line 66"/>
            <p:cNvSpPr>
              <a:spLocks noChangeShapeType="1"/>
            </p:cNvSpPr>
            <p:nvPr/>
          </p:nvSpPr>
          <p:spPr bwMode="auto">
            <a:xfrm>
              <a:off x="4320" y="3024"/>
              <a:ext cx="0" cy="432"/>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67"/>
            <p:cNvSpPr>
              <a:spLocks noChangeShapeType="1"/>
            </p:cNvSpPr>
            <p:nvPr/>
          </p:nvSpPr>
          <p:spPr bwMode="auto">
            <a:xfrm>
              <a:off x="4871" y="3024"/>
              <a:ext cx="0" cy="432"/>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Text Box 68"/>
            <p:cNvSpPr txBox="1">
              <a:spLocks noChangeArrowheads="1"/>
            </p:cNvSpPr>
            <p:nvPr/>
          </p:nvSpPr>
          <p:spPr bwMode="auto">
            <a:xfrm>
              <a:off x="4137" y="2736"/>
              <a:ext cx="37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kumimoji="1" lang="zh-CN" altLang="en-US" sz="2400" i="1">
                  <a:solidFill>
                    <a:srgbClr val="FF0000"/>
                  </a:solidFill>
                  <a:latin typeface="Times New Roman" pitchFamily="18" charset="0"/>
                  <a:ea typeface="楷体_GB2312"/>
                  <a:sym typeface="Symbol" pitchFamily="18" charset="2"/>
                </a:rPr>
                <a:t></a:t>
              </a:r>
              <a:r>
                <a:rPr kumimoji="1" lang="en-US" altLang="zh-CN" sz="2400" baseline="-25000">
                  <a:solidFill>
                    <a:srgbClr val="FF0000"/>
                  </a:solidFill>
                  <a:latin typeface="Times New Roman" pitchFamily="18" charset="0"/>
                  <a:ea typeface="楷体_GB2312"/>
                  <a:sym typeface="Symbol" pitchFamily="18" charset="2"/>
                </a:rPr>
                <a:t>1</a:t>
              </a:r>
              <a:endParaRPr kumimoji="1" lang="en-US" altLang="zh-CN" sz="2400" baseline="-25000">
                <a:solidFill>
                  <a:srgbClr val="FF0000"/>
                </a:solidFill>
                <a:latin typeface="Times New Roman" pitchFamily="18" charset="0"/>
                <a:ea typeface="楷体_GB2312"/>
              </a:endParaRPr>
            </a:p>
          </p:txBody>
        </p:sp>
        <p:sp>
          <p:nvSpPr>
            <p:cNvPr id="65" name="Text Box 69"/>
            <p:cNvSpPr txBox="1">
              <a:spLocks noChangeArrowheads="1"/>
            </p:cNvSpPr>
            <p:nvPr/>
          </p:nvSpPr>
          <p:spPr bwMode="auto">
            <a:xfrm>
              <a:off x="4656" y="2736"/>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kumimoji="1" lang="zh-CN" altLang="en-US" sz="2400" i="1">
                  <a:solidFill>
                    <a:srgbClr val="FF0000"/>
                  </a:solidFill>
                  <a:latin typeface="Times New Roman" pitchFamily="18" charset="0"/>
                  <a:ea typeface="楷体_GB2312"/>
                  <a:sym typeface="Symbol" pitchFamily="18" charset="2"/>
                </a:rPr>
                <a:t></a:t>
              </a:r>
              <a:r>
                <a:rPr kumimoji="1" lang="en-US" altLang="zh-CN" sz="2400" baseline="-25000">
                  <a:solidFill>
                    <a:srgbClr val="FF0000"/>
                  </a:solidFill>
                  <a:latin typeface="Times New Roman" pitchFamily="18" charset="0"/>
                  <a:ea typeface="楷体_GB2312"/>
                  <a:sym typeface="Symbol" pitchFamily="18" charset="2"/>
                </a:rPr>
                <a:t>2</a:t>
              </a:r>
              <a:endParaRPr kumimoji="1" lang="en-US" altLang="zh-CN" sz="2400" baseline="-25000">
                <a:solidFill>
                  <a:srgbClr val="FF0000"/>
                </a:solidFill>
                <a:latin typeface="Times New Roman" pitchFamily="18" charset="0"/>
                <a:ea typeface="楷体_GB2312"/>
              </a:endParaRPr>
            </a:p>
          </p:txBody>
        </p:sp>
      </p:grpSp>
      <p:sp>
        <p:nvSpPr>
          <p:cNvPr id="70" name="AutoShape 70" descr="75%"/>
          <p:cNvSpPr>
            <a:spLocks noChangeArrowheads="1"/>
          </p:cNvSpPr>
          <p:nvPr/>
        </p:nvSpPr>
        <p:spPr bwMode="auto">
          <a:xfrm>
            <a:off x="-107075" y="1240225"/>
            <a:ext cx="1676400" cy="457200"/>
          </a:xfrm>
          <a:prstGeom prst="wedgeRoundRectCallout">
            <a:avLst>
              <a:gd name="adj1" fmla="val 79926"/>
              <a:gd name="adj2" fmla="val 132292"/>
              <a:gd name="adj3" fmla="val 16667"/>
            </a:avLst>
          </a:prstGeom>
          <a:pattFill prst="pct75">
            <a:fgClr>
              <a:srgbClr val="00FF00"/>
            </a:fgClr>
            <a:bgClr>
              <a:srgbClr val="FFFFFF"/>
            </a:bgClr>
          </a:patt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r>
              <a:rPr kumimoji="1" lang="zh-CN" altLang="en-US">
                <a:solidFill>
                  <a:srgbClr val="FF0000"/>
                </a:solidFill>
                <a:latin typeface="Times New Roman" pitchFamily="18" charset="0"/>
              </a:rPr>
              <a:t>定子绕组</a:t>
            </a:r>
            <a:endParaRPr kumimoji="1" lang="zh-CN" altLang="en-US" sz="2800" b="0">
              <a:latin typeface="Times New Roman" pitchFamily="18" charset="0"/>
            </a:endParaRPr>
          </a:p>
        </p:txBody>
      </p:sp>
      <p:sp>
        <p:nvSpPr>
          <p:cNvPr id="71" name="AutoShape 71" descr="90%"/>
          <p:cNvSpPr>
            <a:spLocks noChangeArrowheads="1"/>
          </p:cNvSpPr>
          <p:nvPr/>
        </p:nvSpPr>
        <p:spPr bwMode="auto">
          <a:xfrm>
            <a:off x="3996612" y="1383100"/>
            <a:ext cx="1905000" cy="457200"/>
          </a:xfrm>
          <a:prstGeom prst="wedgeRoundRectCallout">
            <a:avLst>
              <a:gd name="adj1" fmla="val -104417"/>
              <a:gd name="adj2" fmla="val 222917"/>
              <a:gd name="adj3" fmla="val 16667"/>
            </a:avLst>
          </a:prstGeom>
          <a:pattFill prst="pct90">
            <a:fgClr>
              <a:srgbClr val="99FF66"/>
            </a:fgClr>
            <a:bgClr>
              <a:srgbClr val="FFFFFF"/>
            </a:bgClr>
          </a:patt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r>
              <a:rPr kumimoji="1" lang="zh-CN" altLang="en-US">
                <a:solidFill>
                  <a:srgbClr val="FF0000"/>
                </a:solidFill>
                <a:latin typeface="Times New Roman" pitchFamily="18" charset="0"/>
              </a:rPr>
              <a:t>鼠笼式转子</a:t>
            </a:r>
            <a:endParaRPr kumimoji="1" lang="zh-CN" altLang="en-US" sz="2800" b="0">
              <a:latin typeface="Times New Roman" pitchFamily="18" charset="0"/>
            </a:endParaRPr>
          </a:p>
        </p:txBody>
      </p:sp>
      <p:sp>
        <p:nvSpPr>
          <p:cNvPr id="72" name="AutoShape 72" descr="75%"/>
          <p:cNvSpPr>
            <a:spLocks noChangeArrowheads="1"/>
          </p:cNvSpPr>
          <p:nvPr/>
        </p:nvSpPr>
        <p:spPr bwMode="auto">
          <a:xfrm>
            <a:off x="-35638" y="4624775"/>
            <a:ext cx="1295400" cy="457200"/>
          </a:xfrm>
          <a:prstGeom prst="wedgeRoundRectCallout">
            <a:avLst>
              <a:gd name="adj1" fmla="val 127694"/>
              <a:gd name="adj2" fmla="val -235069"/>
              <a:gd name="adj3" fmla="val 16667"/>
            </a:avLst>
          </a:prstGeom>
          <a:pattFill prst="pct75">
            <a:fgClr>
              <a:srgbClr val="FFCC99"/>
            </a:fgClr>
            <a:bgClr>
              <a:srgbClr val="FFFFFF"/>
            </a:bgClr>
          </a:patt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just" eaLnBrk="1" hangingPunct="1"/>
            <a:r>
              <a:rPr kumimoji="1" lang="zh-CN" altLang="en-US">
                <a:solidFill>
                  <a:srgbClr val="FF0000"/>
                </a:solidFill>
                <a:latin typeface="Times New Roman" pitchFamily="18" charset="0"/>
              </a:rPr>
              <a:t>短路环</a:t>
            </a:r>
          </a:p>
        </p:txBody>
      </p:sp>
      <p:sp>
        <p:nvSpPr>
          <p:cNvPr id="73" name="AutoShape 73" descr="75%"/>
          <p:cNvSpPr>
            <a:spLocks noChangeArrowheads="1"/>
          </p:cNvSpPr>
          <p:nvPr/>
        </p:nvSpPr>
        <p:spPr bwMode="auto">
          <a:xfrm>
            <a:off x="3420350" y="4696213"/>
            <a:ext cx="1676400" cy="457200"/>
          </a:xfrm>
          <a:prstGeom prst="wedgeRoundRectCallout">
            <a:avLst>
              <a:gd name="adj1" fmla="val -74338"/>
              <a:gd name="adj2" fmla="val -319444"/>
              <a:gd name="adj3" fmla="val 16667"/>
            </a:avLst>
          </a:prstGeom>
          <a:pattFill prst="pct75">
            <a:fgClr>
              <a:srgbClr val="FFCC99"/>
            </a:fgClr>
            <a:bgClr>
              <a:srgbClr val="FFFFFF"/>
            </a:bgClr>
          </a:patt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r>
              <a:rPr kumimoji="1" lang="zh-CN" altLang="en-US">
                <a:solidFill>
                  <a:srgbClr val="FF0000"/>
                </a:solidFill>
                <a:latin typeface="Times New Roman" pitchFamily="18" charset="0"/>
              </a:rPr>
              <a:t>极掌</a:t>
            </a:r>
            <a:r>
              <a:rPr kumimoji="1" lang="en-US" altLang="zh-CN">
                <a:solidFill>
                  <a:srgbClr val="FF0000"/>
                </a:solidFill>
                <a:latin typeface="Times New Roman" pitchFamily="18" charset="0"/>
              </a:rPr>
              <a:t>(</a:t>
            </a:r>
            <a:r>
              <a:rPr kumimoji="1" lang="zh-CN" altLang="en-US">
                <a:solidFill>
                  <a:srgbClr val="FF0000"/>
                </a:solidFill>
                <a:latin typeface="Times New Roman" pitchFamily="18" charset="0"/>
              </a:rPr>
              <a:t>极靴</a:t>
            </a:r>
            <a:r>
              <a:rPr kumimoji="1" lang="en-US" altLang="zh-CN">
                <a:solidFill>
                  <a:srgbClr val="FF0000"/>
                </a:solidFill>
                <a:latin typeface="Times New Roman" pitchFamily="18" charset="0"/>
              </a:rPr>
              <a:t>)</a:t>
            </a:r>
            <a:endParaRPr kumimoji="1" lang="en-US" altLang="zh-CN" sz="2800" b="0">
              <a:latin typeface="Times New Roman" pitchFamily="18" charset="0"/>
            </a:endParaRPr>
          </a:p>
        </p:txBody>
      </p:sp>
      <p:sp>
        <p:nvSpPr>
          <p:cNvPr id="74" name="矩形 73"/>
          <p:cNvSpPr/>
          <p:nvPr/>
        </p:nvSpPr>
        <p:spPr>
          <a:xfrm>
            <a:off x="31179" y="5473005"/>
            <a:ext cx="8784976" cy="1384995"/>
          </a:xfrm>
          <a:prstGeom prst="rect">
            <a:avLst/>
          </a:prstGeom>
        </p:spPr>
        <p:txBody>
          <a:bodyPr wrap="square">
            <a:spAutoFit/>
          </a:bodyPr>
          <a:lstStyle/>
          <a:p>
            <a:pPr algn="just">
              <a:lnSpc>
                <a:spcPct val="150000"/>
              </a:lnSpc>
            </a:pPr>
            <a:r>
              <a:rPr kumimoji="1" lang="zh-CN" altLang="en-US" dirty="0">
                <a:latin typeface="楷体_GB2312"/>
                <a:ea typeface="楷体_GB2312"/>
              </a:rPr>
              <a:t>电流</a:t>
            </a:r>
            <a:r>
              <a:rPr kumimoji="1" lang="en-US" altLang="zh-CN" i="1" dirty="0" err="1">
                <a:solidFill>
                  <a:srgbClr val="FF0000"/>
                </a:solidFill>
                <a:latin typeface="楷体_GB2312"/>
                <a:ea typeface="楷体_GB2312"/>
              </a:rPr>
              <a:t>i</a:t>
            </a:r>
            <a:r>
              <a:rPr kumimoji="1" lang="en-US" altLang="zh-CN" i="1" dirty="0">
                <a:solidFill>
                  <a:srgbClr val="FF0000"/>
                </a:solidFill>
                <a:latin typeface="楷体_GB2312"/>
                <a:ea typeface="楷体_GB2312"/>
              </a:rPr>
              <a:t> </a:t>
            </a:r>
            <a:r>
              <a:rPr kumimoji="1" lang="zh-CN" altLang="en-US" dirty="0">
                <a:latin typeface="楷体_GB2312"/>
                <a:ea typeface="楷体_GB2312"/>
              </a:rPr>
              <a:t>流过定子绕组，产生了磁通</a:t>
            </a:r>
            <a:r>
              <a:rPr kumimoji="1" lang="zh-CN" altLang="en-US" i="1" dirty="0">
                <a:solidFill>
                  <a:srgbClr val="FF0000"/>
                </a:solidFill>
                <a:latin typeface="楷体_GB2312"/>
                <a:ea typeface="楷体_GB2312"/>
                <a:sym typeface="Symbol" pitchFamily="18" charset="2"/>
              </a:rPr>
              <a:t></a:t>
            </a:r>
            <a:r>
              <a:rPr kumimoji="1" lang="en-US" altLang="zh-CN" baseline="-25000" dirty="0">
                <a:solidFill>
                  <a:srgbClr val="FF0000"/>
                </a:solidFill>
                <a:latin typeface="楷体_GB2312"/>
                <a:ea typeface="楷体_GB2312"/>
                <a:sym typeface="Symbol" pitchFamily="18" charset="2"/>
              </a:rPr>
              <a:t>1 </a:t>
            </a:r>
            <a:r>
              <a:rPr kumimoji="1" lang="zh-CN" altLang="en-US" dirty="0">
                <a:solidFill>
                  <a:schemeClr val="tx2"/>
                </a:solidFill>
                <a:latin typeface="楷体_GB2312"/>
                <a:ea typeface="楷体_GB2312"/>
                <a:sym typeface="Symbol" pitchFamily="18" charset="2"/>
              </a:rPr>
              <a:t>，同时产生的另一部分磁通与短路环作用生成了磁通</a:t>
            </a:r>
            <a:r>
              <a:rPr kumimoji="1" lang="zh-CN" altLang="en-US" i="1" dirty="0">
                <a:solidFill>
                  <a:srgbClr val="FF0000"/>
                </a:solidFill>
                <a:latin typeface="楷体_GB2312"/>
                <a:ea typeface="楷体_GB2312"/>
                <a:sym typeface="Symbol" pitchFamily="18" charset="2"/>
              </a:rPr>
              <a:t></a:t>
            </a:r>
            <a:r>
              <a:rPr kumimoji="1" lang="en-US" altLang="zh-CN" baseline="-25000" dirty="0">
                <a:solidFill>
                  <a:srgbClr val="FF0000"/>
                </a:solidFill>
                <a:latin typeface="楷体_GB2312"/>
                <a:ea typeface="楷体_GB2312"/>
                <a:sym typeface="Symbol" pitchFamily="18" charset="2"/>
              </a:rPr>
              <a:t>2 </a:t>
            </a:r>
            <a:r>
              <a:rPr kumimoji="1" lang="zh-CN" altLang="en-US" dirty="0">
                <a:solidFill>
                  <a:schemeClr val="tx2"/>
                </a:solidFill>
                <a:latin typeface="楷体_GB2312"/>
                <a:ea typeface="楷体_GB2312"/>
                <a:sym typeface="Symbol" pitchFamily="18" charset="2"/>
              </a:rPr>
              <a:t>。由于短路环中感应电流的阻碍作用，使得</a:t>
            </a:r>
            <a:r>
              <a:rPr kumimoji="1" lang="zh-CN" altLang="en-US" i="1" dirty="0">
                <a:solidFill>
                  <a:srgbClr val="FF0000"/>
                </a:solidFill>
                <a:latin typeface="楷体_GB2312"/>
                <a:ea typeface="楷体_GB2312"/>
                <a:sym typeface="Symbol" pitchFamily="18" charset="2"/>
              </a:rPr>
              <a:t></a:t>
            </a:r>
            <a:r>
              <a:rPr kumimoji="1" lang="en-US" altLang="zh-CN" baseline="-25000" dirty="0">
                <a:solidFill>
                  <a:srgbClr val="FF0000"/>
                </a:solidFill>
                <a:latin typeface="楷体_GB2312"/>
                <a:ea typeface="楷体_GB2312"/>
                <a:sym typeface="Symbol" pitchFamily="18" charset="2"/>
              </a:rPr>
              <a:t>2</a:t>
            </a:r>
            <a:r>
              <a:rPr kumimoji="1" lang="zh-CN" altLang="en-US" dirty="0">
                <a:solidFill>
                  <a:schemeClr val="tx2"/>
                </a:solidFill>
                <a:latin typeface="楷体_GB2312"/>
                <a:ea typeface="楷体_GB2312"/>
                <a:sym typeface="Symbol" pitchFamily="18" charset="2"/>
              </a:rPr>
              <a:t>在相位上滞后</a:t>
            </a:r>
            <a:r>
              <a:rPr kumimoji="1" lang="zh-CN" altLang="en-US" i="1" dirty="0">
                <a:solidFill>
                  <a:srgbClr val="FF0000"/>
                </a:solidFill>
                <a:latin typeface="楷体_GB2312"/>
                <a:ea typeface="楷体_GB2312"/>
                <a:sym typeface="Symbol" pitchFamily="18" charset="2"/>
              </a:rPr>
              <a:t></a:t>
            </a:r>
            <a:r>
              <a:rPr kumimoji="1" lang="en-US" altLang="zh-CN" baseline="-25000" dirty="0">
                <a:solidFill>
                  <a:srgbClr val="FF0000"/>
                </a:solidFill>
                <a:latin typeface="楷体_GB2312"/>
                <a:ea typeface="楷体_GB2312"/>
                <a:sym typeface="Symbol" pitchFamily="18" charset="2"/>
              </a:rPr>
              <a:t>1 </a:t>
            </a:r>
            <a:r>
              <a:rPr kumimoji="1" lang="zh-CN" altLang="en-US" dirty="0">
                <a:solidFill>
                  <a:schemeClr val="tx2"/>
                </a:solidFill>
                <a:latin typeface="楷体_GB2312"/>
                <a:ea typeface="楷体_GB2312"/>
                <a:sym typeface="Symbol" pitchFamily="18" charset="2"/>
              </a:rPr>
              <a:t>，从而在电动机定子极掌上形成一个向短路环方向移动的磁场，使转子获得所需的起动转矩。</a:t>
            </a:r>
            <a:r>
              <a:rPr kumimoji="1" lang="zh-CN" altLang="en-US" sz="2000" baseline="-25000" dirty="0">
                <a:solidFill>
                  <a:srgbClr val="FF0000"/>
                </a:solidFill>
                <a:latin typeface="Times New Roman" pitchFamily="18" charset="0"/>
                <a:ea typeface="楷体_GB2312"/>
                <a:sym typeface="Symbol" pitchFamily="18" charset="2"/>
              </a:rPr>
              <a:t> </a:t>
            </a:r>
            <a:endParaRPr kumimoji="1" lang="zh-CN" altLang="en-US" sz="2000" dirty="0">
              <a:latin typeface="Times New Roman" pitchFamily="18" charset="0"/>
              <a:ea typeface="楷体_GB2312"/>
            </a:endParaRPr>
          </a:p>
        </p:txBody>
      </p:sp>
      <p:sp>
        <p:nvSpPr>
          <p:cNvPr id="75" name="矩形 74"/>
          <p:cNvSpPr/>
          <p:nvPr/>
        </p:nvSpPr>
        <p:spPr>
          <a:xfrm>
            <a:off x="6869361" y="1425911"/>
            <a:ext cx="2044296" cy="3831818"/>
          </a:xfrm>
          <a:prstGeom prst="rect">
            <a:avLst/>
          </a:prstGeom>
        </p:spPr>
        <p:txBody>
          <a:bodyPr wrap="square">
            <a:spAutoFit/>
          </a:bodyPr>
          <a:lstStyle/>
          <a:p>
            <a:pPr algn="just">
              <a:lnSpc>
                <a:spcPct val="150000"/>
              </a:lnSpc>
            </a:pPr>
            <a:r>
              <a:rPr kumimoji="1" lang="zh-CN" altLang="en-US" dirty="0">
                <a:latin typeface="楷体_GB2312"/>
                <a:ea typeface="楷体_GB2312"/>
              </a:rPr>
              <a:t>罩极式单相异步电动机起动转矩较小，转向不能改变，常用于电风扇、吹风机中；电容分相式单相异步电动机的起动转矩大，转向可改变，故常用于洗衣机等电器中。</a:t>
            </a:r>
          </a:p>
        </p:txBody>
      </p:sp>
    </p:spTree>
    <p:extLst>
      <p:ext uri="{BB962C8B-B14F-4D97-AF65-F5344CB8AC3E}">
        <p14:creationId xmlns:p14="http://schemas.microsoft.com/office/powerpoint/2010/main" val="403630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additive="base">
                                        <p:cTn id="17" dur="500" fill="hold"/>
                                        <p:tgtEl>
                                          <p:spTgt spid="50"/>
                                        </p:tgtEl>
                                        <p:attrNameLst>
                                          <p:attrName>ppt_x</p:attrName>
                                        </p:attrNameLst>
                                      </p:cBhvr>
                                      <p:tavLst>
                                        <p:tav tm="0">
                                          <p:val>
                                            <p:strVal val="#ppt_x"/>
                                          </p:val>
                                        </p:tav>
                                        <p:tav tm="100000">
                                          <p:val>
                                            <p:strVal val="#ppt_x"/>
                                          </p:val>
                                        </p:tav>
                                      </p:tavLst>
                                    </p:anim>
                                    <p:anim calcmode="lin" valueType="num">
                                      <p:cBhvr additive="base">
                                        <p:cTn id="18" dur="500" fill="hold"/>
                                        <p:tgtEl>
                                          <p:spTgt spid="5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anim calcmode="lin" valueType="num">
                                      <p:cBhvr additive="base">
                                        <p:cTn id="21" dur="500" fill="hold"/>
                                        <p:tgtEl>
                                          <p:spTgt spid="70"/>
                                        </p:tgtEl>
                                        <p:attrNameLst>
                                          <p:attrName>ppt_x</p:attrName>
                                        </p:attrNameLst>
                                      </p:cBhvr>
                                      <p:tavLst>
                                        <p:tav tm="0">
                                          <p:val>
                                            <p:strVal val="#ppt_x"/>
                                          </p:val>
                                        </p:tav>
                                        <p:tav tm="100000">
                                          <p:val>
                                            <p:strVal val="#ppt_x"/>
                                          </p:val>
                                        </p:tav>
                                      </p:tavLst>
                                    </p:anim>
                                    <p:anim calcmode="lin" valueType="num">
                                      <p:cBhvr additive="base">
                                        <p:cTn id="22" dur="500" fill="hold"/>
                                        <p:tgtEl>
                                          <p:spTgt spid="7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anim calcmode="lin" valueType="num">
                                      <p:cBhvr additive="base">
                                        <p:cTn id="25" dur="500" fill="hold"/>
                                        <p:tgtEl>
                                          <p:spTgt spid="71"/>
                                        </p:tgtEl>
                                        <p:attrNameLst>
                                          <p:attrName>ppt_x</p:attrName>
                                        </p:attrNameLst>
                                      </p:cBhvr>
                                      <p:tavLst>
                                        <p:tav tm="0">
                                          <p:val>
                                            <p:strVal val="#ppt_x"/>
                                          </p:val>
                                        </p:tav>
                                        <p:tav tm="100000">
                                          <p:val>
                                            <p:strVal val="#ppt_x"/>
                                          </p:val>
                                        </p:tav>
                                      </p:tavLst>
                                    </p:anim>
                                    <p:anim calcmode="lin" valueType="num">
                                      <p:cBhvr additive="base">
                                        <p:cTn id="26" dur="500" fill="hold"/>
                                        <p:tgtEl>
                                          <p:spTgt spid="7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2"/>
                                        </p:tgtEl>
                                        <p:attrNameLst>
                                          <p:attrName>style.visibility</p:attrName>
                                        </p:attrNameLst>
                                      </p:cBhvr>
                                      <p:to>
                                        <p:strVal val="visible"/>
                                      </p:to>
                                    </p:set>
                                    <p:anim calcmode="lin" valueType="num">
                                      <p:cBhvr additive="base">
                                        <p:cTn id="29" dur="500" fill="hold"/>
                                        <p:tgtEl>
                                          <p:spTgt spid="72"/>
                                        </p:tgtEl>
                                        <p:attrNameLst>
                                          <p:attrName>ppt_x</p:attrName>
                                        </p:attrNameLst>
                                      </p:cBhvr>
                                      <p:tavLst>
                                        <p:tav tm="0">
                                          <p:val>
                                            <p:strVal val="#ppt_x"/>
                                          </p:val>
                                        </p:tav>
                                        <p:tav tm="100000">
                                          <p:val>
                                            <p:strVal val="#ppt_x"/>
                                          </p:val>
                                        </p:tav>
                                      </p:tavLst>
                                    </p:anim>
                                    <p:anim calcmode="lin" valueType="num">
                                      <p:cBhvr additive="base">
                                        <p:cTn id="30" dur="500" fill="hold"/>
                                        <p:tgtEl>
                                          <p:spTgt spid="7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anim calcmode="lin" valueType="num">
                                      <p:cBhvr additive="base">
                                        <p:cTn id="33" dur="500" fill="hold"/>
                                        <p:tgtEl>
                                          <p:spTgt spid="73"/>
                                        </p:tgtEl>
                                        <p:attrNameLst>
                                          <p:attrName>ppt_x</p:attrName>
                                        </p:attrNameLst>
                                      </p:cBhvr>
                                      <p:tavLst>
                                        <p:tav tm="0">
                                          <p:val>
                                            <p:strVal val="#ppt_x"/>
                                          </p:val>
                                        </p:tav>
                                        <p:tav tm="100000">
                                          <p:val>
                                            <p:strVal val="#ppt_x"/>
                                          </p:val>
                                        </p:tav>
                                      </p:tavLst>
                                    </p:anim>
                                    <p:anim calcmode="lin" valueType="num">
                                      <p:cBhvr additive="base">
                                        <p:cTn id="34"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74"/>
                                        </p:tgtEl>
                                        <p:attrNameLst>
                                          <p:attrName>style.visibility</p:attrName>
                                        </p:attrNameLst>
                                      </p:cBhvr>
                                      <p:to>
                                        <p:strVal val="visible"/>
                                      </p:to>
                                    </p:set>
                                    <p:anim calcmode="lin" valueType="num">
                                      <p:cBhvr additive="base">
                                        <p:cTn id="39" dur="500" fill="hold"/>
                                        <p:tgtEl>
                                          <p:spTgt spid="74"/>
                                        </p:tgtEl>
                                        <p:attrNameLst>
                                          <p:attrName>ppt_x</p:attrName>
                                        </p:attrNameLst>
                                      </p:cBhvr>
                                      <p:tavLst>
                                        <p:tav tm="0">
                                          <p:val>
                                            <p:strVal val="#ppt_x"/>
                                          </p:val>
                                        </p:tav>
                                        <p:tav tm="100000">
                                          <p:val>
                                            <p:strVal val="#ppt_x"/>
                                          </p:val>
                                        </p:tav>
                                      </p:tavLst>
                                    </p:anim>
                                    <p:anim calcmode="lin" valueType="num">
                                      <p:cBhvr additive="base">
                                        <p:cTn id="40"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75"/>
                                        </p:tgtEl>
                                        <p:attrNameLst>
                                          <p:attrName>style.visibility</p:attrName>
                                        </p:attrNameLst>
                                      </p:cBhvr>
                                      <p:to>
                                        <p:strVal val="visible"/>
                                      </p:to>
                                    </p:set>
                                    <p:anim calcmode="lin" valueType="num">
                                      <p:cBhvr additive="base">
                                        <p:cTn id="45" dur="500" fill="hold"/>
                                        <p:tgtEl>
                                          <p:spTgt spid="75"/>
                                        </p:tgtEl>
                                        <p:attrNameLst>
                                          <p:attrName>ppt_x</p:attrName>
                                        </p:attrNameLst>
                                      </p:cBhvr>
                                      <p:tavLst>
                                        <p:tav tm="0">
                                          <p:val>
                                            <p:strVal val="#ppt_x"/>
                                          </p:val>
                                        </p:tav>
                                        <p:tav tm="100000">
                                          <p:val>
                                            <p:strVal val="#ppt_x"/>
                                          </p:val>
                                        </p:tav>
                                      </p:tavLst>
                                    </p:anim>
                                    <p:anim calcmode="lin" valueType="num">
                                      <p:cBhvr additive="base">
                                        <p:cTn id="46"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0" grpId="0" animBg="1"/>
      <p:bldP spid="71" grpId="0" animBg="1"/>
      <p:bldP spid="72" grpId="0" animBg="1"/>
      <p:bldP spid="73" grpId="0" animBg="1"/>
      <p:bldP spid="74" grpId="0"/>
      <p:bldP spid="7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539750" y="260350"/>
            <a:ext cx="8229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pPr algn="ctr" eaLnBrk="1" hangingPunct="1"/>
            <a:r>
              <a:rPr lang="en-US" altLang="zh-CN" sz="3200" dirty="0">
                <a:solidFill>
                  <a:schemeClr val="tx2"/>
                </a:solidFill>
              </a:rPr>
              <a:t>1.</a:t>
            </a:r>
            <a:r>
              <a:rPr lang="zh-CN" altLang="en-US" sz="3200" dirty="0">
                <a:solidFill>
                  <a:schemeClr val="tx2"/>
                </a:solidFill>
              </a:rPr>
              <a:t>单相异步电动机与交流伺服电动机</a:t>
            </a:r>
            <a:endParaRPr lang="en-US" altLang="zh-CN" sz="3200" dirty="0">
              <a:solidFill>
                <a:schemeClr val="tx2"/>
              </a:solidFill>
            </a:endParaRPr>
          </a:p>
        </p:txBody>
      </p:sp>
      <p:sp>
        <p:nvSpPr>
          <p:cNvPr id="3" name="Text Box 3"/>
          <p:cNvSpPr txBox="1">
            <a:spLocks noChangeArrowheads="1"/>
          </p:cNvSpPr>
          <p:nvPr/>
        </p:nvSpPr>
        <p:spPr bwMode="auto">
          <a:xfrm>
            <a:off x="323528" y="785684"/>
            <a:ext cx="6858000" cy="6096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defTabSz="762000" eaLnBrk="0" hangingPunct="0">
              <a:defRPr sz="2400" b="1">
                <a:solidFill>
                  <a:schemeClr val="tx1"/>
                </a:solidFill>
                <a:latin typeface="Arial" panose="020B0604020202020204" pitchFamily="34" charset="0"/>
                <a:ea typeface="楷体_GB2312" pitchFamily="49" charset="-122"/>
              </a:defRPr>
            </a:lvl1pPr>
            <a:lvl2pPr defTabSz="762000" eaLnBrk="0" hangingPunct="0">
              <a:defRPr sz="2400" b="1">
                <a:solidFill>
                  <a:schemeClr val="tx1"/>
                </a:solidFill>
                <a:latin typeface="Arial" panose="020B0604020202020204" pitchFamily="34" charset="0"/>
                <a:ea typeface="楷体_GB2312" pitchFamily="49" charset="-122"/>
              </a:defRPr>
            </a:lvl2pPr>
            <a:lvl3pPr defTabSz="762000" eaLnBrk="0" hangingPunct="0">
              <a:defRPr sz="2400" b="1">
                <a:solidFill>
                  <a:schemeClr val="tx1"/>
                </a:solidFill>
                <a:latin typeface="Arial" panose="020B0604020202020204" pitchFamily="34" charset="0"/>
                <a:ea typeface="楷体_GB2312" pitchFamily="49" charset="-122"/>
              </a:defRPr>
            </a:lvl3pPr>
            <a:lvl4pPr defTabSz="762000" eaLnBrk="0" hangingPunct="0">
              <a:defRPr sz="2400" b="1">
                <a:solidFill>
                  <a:schemeClr val="tx1"/>
                </a:solidFill>
                <a:latin typeface="Arial" panose="020B0604020202020204" pitchFamily="34" charset="0"/>
                <a:ea typeface="楷体_GB2312" pitchFamily="49" charset="-122"/>
              </a:defRPr>
            </a:lvl4pPr>
            <a:lvl5pPr defTabSz="762000" eaLnBrk="0" hangingPunct="0">
              <a:defRPr sz="2400" b="1">
                <a:solidFill>
                  <a:schemeClr val="tx1"/>
                </a:solidFill>
                <a:latin typeface="Arial" panose="020B0604020202020204" pitchFamily="34" charset="0"/>
                <a:ea typeface="楷体_GB2312" pitchFamily="49" charset="-122"/>
              </a:defRPr>
            </a:lvl5pPr>
            <a:lvl6pPr marL="457200" defTabSz="7620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914400" defTabSz="7620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1371600" defTabSz="7620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1828800" defTabSz="7620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a:spcBef>
                <a:spcPct val="50000"/>
              </a:spcBef>
              <a:defRPr/>
            </a:pPr>
            <a:r>
              <a:rPr kumimoji="1" lang="zh-CN" altLang="en-US" sz="2000" dirty="0" smtClean="0">
                <a:solidFill>
                  <a:srgbClr val="000099"/>
                </a:solidFill>
                <a:effectLst>
                  <a:outerShdw blurRad="38100" dist="38100" dir="2700000" algn="tl">
                    <a:srgbClr val="000000"/>
                  </a:outerShdw>
                </a:effectLst>
                <a:latin typeface="Times New Roman" panose="02020603050405020304" pitchFamily="18" charset="0"/>
                <a:cs typeface="+mn-cs"/>
              </a:rPr>
              <a:t>三相异步电动机的单相运行</a:t>
            </a:r>
          </a:p>
        </p:txBody>
      </p:sp>
      <p:sp>
        <p:nvSpPr>
          <p:cNvPr id="4" name="矩形 3"/>
          <p:cNvSpPr/>
          <p:nvPr/>
        </p:nvSpPr>
        <p:spPr>
          <a:xfrm>
            <a:off x="107504" y="1196752"/>
            <a:ext cx="8845444" cy="2117246"/>
          </a:xfrm>
          <a:prstGeom prst="rect">
            <a:avLst/>
          </a:prstGeom>
        </p:spPr>
        <p:txBody>
          <a:bodyPr wrap="square">
            <a:spAutoFit/>
          </a:bodyPr>
          <a:lstStyle/>
          <a:p>
            <a:pPr algn="just">
              <a:lnSpc>
                <a:spcPct val="150000"/>
              </a:lnSpc>
              <a:defRPr/>
            </a:pPr>
            <a:r>
              <a:rPr lang="zh-CN" altLang="en-US" dirty="0" smtClean="0">
                <a:effectLst>
                  <a:outerShdw blurRad="38100" dist="38100" dir="2700000" algn="tl">
                    <a:srgbClr val="FFFFFF"/>
                  </a:outerShdw>
                </a:effectLst>
                <a:latin typeface="Times New Roman" panose="02020603050405020304" pitchFamily="18" charset="0"/>
              </a:rPr>
              <a:t>        三相</a:t>
            </a:r>
            <a:r>
              <a:rPr lang="zh-CN" altLang="en-US" dirty="0">
                <a:effectLst>
                  <a:outerShdw blurRad="38100" dist="38100" dir="2700000" algn="tl">
                    <a:srgbClr val="FFFFFF"/>
                  </a:outerShdw>
                </a:effectLst>
                <a:latin typeface="Times New Roman" panose="02020603050405020304" pitchFamily="18" charset="0"/>
              </a:rPr>
              <a:t>异步电动机运行中，若其中</a:t>
            </a:r>
            <a:r>
              <a:rPr lang="zh-CN" altLang="en-US" b="1" dirty="0">
                <a:effectLst>
                  <a:outerShdw blurRad="38100" dist="38100" dir="2700000" algn="tl">
                    <a:srgbClr val="FFFFFF"/>
                  </a:outerShdw>
                </a:effectLst>
                <a:latin typeface="Times New Roman" panose="02020603050405020304" pitchFamily="18" charset="0"/>
              </a:rPr>
              <a:t>一相与电源断开，就成为单相电动机运行</a:t>
            </a:r>
            <a:r>
              <a:rPr lang="zh-CN" altLang="en-US" dirty="0" smtClean="0">
                <a:effectLst>
                  <a:outerShdw blurRad="38100" dist="38100" dir="2700000" algn="tl">
                    <a:srgbClr val="FFFFFF"/>
                  </a:outerShdw>
                </a:effectLst>
                <a:latin typeface="Times New Roman" panose="02020603050405020304" pitchFamily="18" charset="0"/>
              </a:rPr>
              <a:t>。轻载负载转矩较小时</a:t>
            </a:r>
            <a:r>
              <a:rPr lang="zh-CN" altLang="en-US" dirty="0">
                <a:effectLst>
                  <a:outerShdw blurRad="38100" dist="38100" dir="2700000" algn="tl">
                    <a:srgbClr val="FFFFFF"/>
                  </a:outerShdw>
                </a:effectLst>
                <a:latin typeface="Times New Roman" panose="02020603050405020304" pitchFamily="18" charset="0"/>
              </a:rPr>
              <a:t>电动机仍将继续转动。若此时还带动额定负载，则势必超过额定电流，时间长会使电动机烧坏。这种情况往往不易察觉，在使用中必须</a:t>
            </a:r>
            <a:r>
              <a:rPr lang="zh-CN" altLang="en-US" dirty="0" smtClean="0">
                <a:effectLst>
                  <a:outerShdw blurRad="38100" dist="38100" dir="2700000" algn="tl">
                    <a:srgbClr val="FFFFFF"/>
                  </a:outerShdw>
                </a:effectLst>
                <a:latin typeface="Times New Roman" panose="02020603050405020304" pitchFamily="18" charset="0"/>
              </a:rPr>
              <a:t>注意。</a:t>
            </a:r>
            <a:endParaRPr lang="en-US" altLang="zh-CN" dirty="0" smtClean="0">
              <a:effectLst>
                <a:outerShdw blurRad="38100" dist="38100" dir="2700000" algn="tl">
                  <a:srgbClr val="FFFFFF"/>
                </a:outerShdw>
              </a:effectLst>
              <a:latin typeface="Times New Roman" panose="02020603050405020304" pitchFamily="18" charset="0"/>
            </a:endParaRPr>
          </a:p>
          <a:p>
            <a:pPr algn="just">
              <a:lnSpc>
                <a:spcPct val="150000"/>
              </a:lnSpc>
              <a:defRPr/>
            </a:pPr>
            <a:r>
              <a:rPr lang="zh-CN" altLang="en-US" dirty="0" smtClean="0">
                <a:effectLst>
                  <a:outerShdw blurRad="38100" dist="38100" dir="2700000" algn="tl">
                    <a:srgbClr val="FFFFFF"/>
                  </a:outerShdw>
                </a:effectLst>
                <a:latin typeface="Times New Roman" panose="02020603050405020304" pitchFamily="18" charset="0"/>
              </a:rPr>
              <a:t>        如果</a:t>
            </a:r>
            <a:r>
              <a:rPr lang="zh-CN" altLang="en-US" dirty="0">
                <a:effectLst>
                  <a:outerShdw blurRad="38100" dist="38100" dir="2700000" algn="tl">
                    <a:srgbClr val="FFFFFF"/>
                  </a:outerShdw>
                </a:effectLst>
                <a:latin typeface="Times New Roman" panose="02020603050405020304" pitchFamily="18" charset="0"/>
              </a:rPr>
              <a:t>三相异步电动机在起动前就断了一线，则不能起动，此时只能听到嗡嗡声，这时电流很大，时间长了，会烧坏电动机。</a:t>
            </a:r>
            <a:r>
              <a:rPr lang="zh-CN" altLang="en-US" dirty="0" smtClean="0">
                <a:effectLst>
                  <a:outerShdw blurRad="38100" dist="38100" dir="2700000" algn="tl">
                    <a:srgbClr val="FFFFFF"/>
                  </a:outerShdw>
                </a:effectLst>
                <a:latin typeface="Times New Roman" panose="02020603050405020304" pitchFamily="18" charset="0"/>
              </a:rPr>
              <a:t>所以很多三相电机控制电路</a:t>
            </a:r>
            <a:r>
              <a:rPr lang="zh-CN" altLang="en-US" b="1" dirty="0" smtClean="0">
                <a:effectLst>
                  <a:outerShdw blurRad="38100" dist="38100" dir="2700000" algn="tl">
                    <a:srgbClr val="FFFFFF"/>
                  </a:outerShdw>
                </a:effectLst>
                <a:latin typeface="Times New Roman" panose="02020603050405020304" pitchFamily="18" charset="0"/>
              </a:rPr>
              <a:t>存在缺相保护</a:t>
            </a:r>
            <a:r>
              <a:rPr lang="zh-CN" altLang="en-US" dirty="0" smtClean="0">
                <a:effectLst>
                  <a:outerShdw blurRad="38100" dist="38100" dir="2700000" algn="tl">
                    <a:srgbClr val="FFFFFF"/>
                  </a:outerShdw>
                </a:effectLst>
                <a:latin typeface="Times New Roman" panose="02020603050405020304" pitchFamily="18" charset="0"/>
              </a:rPr>
              <a:t>。</a:t>
            </a:r>
            <a:endParaRPr lang="zh-CN" altLang="en-US" dirty="0">
              <a:effectLst>
                <a:outerShdw blurRad="38100" dist="38100" dir="2700000" algn="tl">
                  <a:srgbClr val="FFFFFF"/>
                </a:outerShdw>
              </a:effectLst>
              <a:latin typeface="Times New Roman" panose="02020603050405020304" pitchFamily="18" charset="0"/>
            </a:endParaRPr>
          </a:p>
        </p:txBody>
      </p:sp>
      <p:sp>
        <p:nvSpPr>
          <p:cNvPr id="5" name="矩形 4"/>
          <p:cNvSpPr/>
          <p:nvPr/>
        </p:nvSpPr>
        <p:spPr>
          <a:xfrm>
            <a:off x="95964" y="4149080"/>
            <a:ext cx="8856984" cy="2539157"/>
          </a:xfrm>
          <a:prstGeom prst="rect">
            <a:avLst/>
          </a:prstGeom>
        </p:spPr>
        <p:txBody>
          <a:bodyPr wrap="square">
            <a:spAutoFit/>
          </a:bodyPr>
          <a:lstStyle/>
          <a:p>
            <a:pPr algn="just">
              <a:lnSpc>
                <a:spcPct val="120000"/>
              </a:lnSpc>
              <a:spcBef>
                <a:spcPct val="10000"/>
              </a:spcBef>
              <a:buFontTx/>
              <a:buNone/>
            </a:pPr>
            <a:r>
              <a:rPr lang="zh-CN" altLang="en-US" sz="2000" b="1" dirty="0">
                <a:ea typeface="楷体_GB2312"/>
                <a:cs typeface="楷体_GB2312"/>
              </a:rPr>
              <a:t>两相交流伺服电动机</a:t>
            </a:r>
            <a:r>
              <a:rPr lang="en-US" altLang="zh-CN" dirty="0"/>
              <a:t>   </a:t>
            </a:r>
            <a:endParaRPr lang="en-US" altLang="zh-CN" dirty="0" smtClean="0"/>
          </a:p>
          <a:p>
            <a:pPr algn="just">
              <a:lnSpc>
                <a:spcPct val="120000"/>
              </a:lnSpc>
              <a:spcBef>
                <a:spcPct val="10000"/>
              </a:spcBef>
              <a:buFontTx/>
              <a:buNone/>
            </a:pPr>
            <a:r>
              <a:rPr lang="en-US" altLang="zh-CN" dirty="0" smtClean="0"/>
              <a:t>        </a:t>
            </a:r>
            <a:r>
              <a:rPr lang="zh-CN" altLang="en-US" b="1" dirty="0" smtClean="0">
                <a:solidFill>
                  <a:srgbClr val="FF0000"/>
                </a:solidFill>
              </a:rPr>
              <a:t>两相电机分为驱动和伺服两大类</a:t>
            </a:r>
            <a:r>
              <a:rPr lang="zh-CN" altLang="en-US" b="1" dirty="0" smtClean="0"/>
              <a:t>。</a:t>
            </a:r>
            <a:r>
              <a:rPr lang="zh-CN" altLang="en-US" i="1" dirty="0" smtClean="0"/>
              <a:t>家用电器冰箱、洗衣机等小型电器使用的单相异步电机属于两相驱动电机。</a:t>
            </a:r>
            <a:endParaRPr lang="en-US" altLang="zh-CN" i="1" dirty="0"/>
          </a:p>
          <a:p>
            <a:pPr algn="just">
              <a:lnSpc>
                <a:spcPct val="120000"/>
              </a:lnSpc>
              <a:spcBef>
                <a:spcPct val="10000"/>
              </a:spcBef>
              <a:buFontTx/>
              <a:buNone/>
            </a:pPr>
            <a:r>
              <a:rPr lang="en-US" altLang="zh-CN" dirty="0"/>
              <a:t> </a:t>
            </a:r>
            <a:r>
              <a:rPr lang="en-US" altLang="zh-CN" dirty="0" smtClean="0"/>
              <a:t>       </a:t>
            </a:r>
            <a:r>
              <a:rPr lang="zh-CN" altLang="en-US" i="1" dirty="0" smtClean="0">
                <a:latin typeface="楷体_GB2312"/>
                <a:ea typeface="楷体_GB2312"/>
                <a:cs typeface="楷体_GB2312"/>
              </a:rPr>
              <a:t>交流</a:t>
            </a:r>
            <a:r>
              <a:rPr lang="zh-CN" altLang="en-US" i="1" dirty="0">
                <a:latin typeface="楷体_GB2312"/>
                <a:ea typeface="楷体_GB2312"/>
                <a:cs typeface="楷体_GB2312"/>
              </a:rPr>
              <a:t>伺服电动机的工作原理和电容分相式单相异步电动机相似。没有控制电压时，气隙中只有励磁绕组产生的脉动磁场，没有启动转矩而静止不动。</a:t>
            </a:r>
          </a:p>
          <a:p>
            <a:pPr algn="just">
              <a:lnSpc>
                <a:spcPct val="120000"/>
              </a:lnSpc>
              <a:spcBef>
                <a:spcPct val="10000"/>
              </a:spcBef>
              <a:buFontTx/>
              <a:buNone/>
            </a:pPr>
            <a:r>
              <a:rPr lang="zh-CN" altLang="en-US" i="1" dirty="0" smtClean="0">
                <a:latin typeface="楷体_GB2312"/>
                <a:ea typeface="楷体_GB2312"/>
                <a:cs typeface="楷体_GB2312"/>
              </a:rPr>
              <a:t>    当</a:t>
            </a:r>
            <a:r>
              <a:rPr lang="zh-CN" altLang="en-US" i="1" dirty="0">
                <a:latin typeface="楷体_GB2312"/>
                <a:ea typeface="楷体_GB2312"/>
                <a:cs typeface="楷体_GB2312"/>
              </a:rPr>
              <a:t>有控制电压且控制绕组电流和励磁绕组电流不同相时，在气隙中产生旋转磁场并产生电磁转矩，使转子沿旋转磁场的方向旋转</a:t>
            </a:r>
            <a:r>
              <a:rPr lang="zh-CN" altLang="en-US" i="1" dirty="0" smtClean="0">
                <a:latin typeface="楷体_GB2312"/>
                <a:ea typeface="楷体_GB2312"/>
                <a:cs typeface="楷体_GB2312"/>
              </a:rPr>
              <a:t>。</a:t>
            </a:r>
            <a:endParaRPr lang="zh-CN" altLang="en-US" i="1" dirty="0">
              <a:latin typeface="楷体_GB2312"/>
              <a:ea typeface="楷体_GB2312"/>
              <a:cs typeface="楷体_GB2312"/>
            </a:endParaRPr>
          </a:p>
        </p:txBody>
      </p:sp>
    </p:spTree>
    <p:extLst>
      <p:ext uri="{BB962C8B-B14F-4D97-AF65-F5344CB8AC3E}">
        <p14:creationId xmlns:p14="http://schemas.microsoft.com/office/powerpoint/2010/main" val="403630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 calcmode="lin" valueType="num">
                                      <p:cBhvr additive="base">
                                        <p:cTn id="2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 calcmode="lin" valueType="num">
                                      <p:cBhvr additive="base">
                                        <p:cTn id="3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2" end="2"/>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anim calcmode="lin" valueType="num">
                                      <p:cBhvr additive="base">
                                        <p:cTn id="3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404664"/>
            <a:ext cx="7128792" cy="369332"/>
          </a:xfrm>
          <a:prstGeom prst="rect">
            <a:avLst/>
          </a:prstGeom>
          <a:noFill/>
        </p:spPr>
        <p:txBody>
          <a:bodyPr wrap="square" rtlCol="0">
            <a:spAutoFit/>
          </a:bodyPr>
          <a:lstStyle/>
          <a:p>
            <a:r>
              <a:rPr lang="zh-CN" altLang="en-US" b="1" dirty="0" smtClean="0"/>
              <a:t>两相伺服电机的特点：</a:t>
            </a:r>
            <a:endParaRPr lang="zh-CN" altLang="en-US" b="1" dirty="0"/>
          </a:p>
        </p:txBody>
      </p:sp>
      <p:sp>
        <p:nvSpPr>
          <p:cNvPr id="6" name="TextBox 5"/>
          <p:cNvSpPr txBox="1"/>
          <p:nvPr/>
        </p:nvSpPr>
        <p:spPr>
          <a:xfrm>
            <a:off x="323528" y="908720"/>
            <a:ext cx="8352928" cy="1754326"/>
          </a:xfrm>
          <a:prstGeom prst="rect">
            <a:avLst/>
          </a:prstGeom>
          <a:noFill/>
        </p:spPr>
        <p:txBody>
          <a:bodyPr wrap="square" rtlCol="0">
            <a:spAutoFit/>
          </a:bodyPr>
          <a:lstStyle/>
          <a:p>
            <a:r>
              <a:rPr lang="en-US" altLang="zh-CN" b="1" dirty="0" smtClean="0"/>
              <a:t>1</a:t>
            </a:r>
            <a:r>
              <a:rPr lang="zh-CN" altLang="en-US" b="1" dirty="0" smtClean="0"/>
              <a:t>、稳定运行的调速范围大，而驱动电动机的稳定运行的速度范围很小；</a:t>
            </a:r>
            <a:endParaRPr lang="en-US" altLang="zh-CN" b="1" dirty="0" smtClean="0"/>
          </a:p>
          <a:p>
            <a:r>
              <a:rPr lang="en-US" altLang="zh-CN" b="1" dirty="0" smtClean="0"/>
              <a:t>2</a:t>
            </a:r>
            <a:r>
              <a:rPr lang="zh-CN" altLang="en-US" b="1" dirty="0" smtClean="0"/>
              <a:t>、当一相（控制）绕组电压为</a:t>
            </a:r>
            <a:r>
              <a:rPr lang="en-US" altLang="zh-CN" b="1" dirty="0" smtClean="0"/>
              <a:t>0</a:t>
            </a:r>
            <a:r>
              <a:rPr lang="zh-CN" altLang="en-US" b="1" dirty="0" smtClean="0"/>
              <a:t>时，伺服电机将产生制动转矩而迅速停转，既无“自转”现象，而驱动用电机在运转后，即使一相电压为</a:t>
            </a:r>
            <a:r>
              <a:rPr lang="en-US" altLang="zh-CN" b="1" dirty="0" smtClean="0"/>
              <a:t>0</a:t>
            </a:r>
            <a:r>
              <a:rPr lang="zh-CN" altLang="en-US" b="1" dirty="0" smtClean="0"/>
              <a:t>也可能继续运转；</a:t>
            </a:r>
            <a:endParaRPr lang="en-US" altLang="zh-CN" b="1" dirty="0" smtClean="0"/>
          </a:p>
          <a:p>
            <a:r>
              <a:rPr lang="en-US" altLang="zh-CN" b="1" dirty="0" smtClean="0"/>
              <a:t>3</a:t>
            </a:r>
            <a:r>
              <a:rPr lang="zh-CN" altLang="en-US" b="1" dirty="0" smtClean="0"/>
              <a:t>、快速响应，机电时间常数小。两相伺服电机采用细长转子，惯量小、转子电阻大，使堵转转矩高，启动速度快；</a:t>
            </a:r>
            <a:endParaRPr lang="en-US" altLang="zh-CN" b="1" dirty="0" smtClean="0"/>
          </a:p>
          <a:p>
            <a:endParaRPr lang="zh-CN" altLang="en-US" dirty="0"/>
          </a:p>
        </p:txBody>
      </p:sp>
      <p:sp>
        <p:nvSpPr>
          <p:cNvPr id="7" name="TextBox 6"/>
          <p:cNvSpPr txBox="1"/>
          <p:nvPr/>
        </p:nvSpPr>
        <p:spPr>
          <a:xfrm>
            <a:off x="323528" y="2334031"/>
            <a:ext cx="7992888" cy="369332"/>
          </a:xfrm>
          <a:prstGeom prst="rect">
            <a:avLst/>
          </a:prstGeom>
          <a:noFill/>
        </p:spPr>
        <p:txBody>
          <a:bodyPr wrap="square" rtlCol="0">
            <a:spAutoFit/>
          </a:bodyPr>
          <a:lstStyle/>
          <a:p>
            <a:r>
              <a:rPr lang="zh-CN" altLang="en-US" b="1" dirty="0" smtClean="0"/>
              <a:t>不能用驱动电机代替两相伺服电动机</a:t>
            </a:r>
            <a:endParaRPr lang="zh-CN" altLang="en-US" b="1" dirty="0"/>
          </a:p>
        </p:txBody>
      </p:sp>
      <p:pic>
        <p:nvPicPr>
          <p:cNvPr id="8" name="Picture 6" descr="t14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485538" y="2748027"/>
            <a:ext cx="3190918" cy="3789040"/>
          </a:xfrm>
          <a:prstGeom prst="rect">
            <a:avLst/>
          </a:prstGeom>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矩形 8"/>
          <p:cNvSpPr/>
          <p:nvPr/>
        </p:nvSpPr>
        <p:spPr>
          <a:xfrm>
            <a:off x="434111" y="3047715"/>
            <a:ext cx="4572000" cy="3247043"/>
          </a:xfrm>
          <a:prstGeom prst="rect">
            <a:avLst/>
          </a:prstGeom>
        </p:spPr>
        <p:txBody>
          <a:bodyPr>
            <a:spAutoFit/>
          </a:bodyPr>
          <a:lstStyle/>
          <a:p>
            <a:pPr algn="just">
              <a:lnSpc>
                <a:spcPct val="125000"/>
              </a:lnSpc>
              <a:buFontTx/>
              <a:buNone/>
            </a:pPr>
            <a:r>
              <a:rPr lang="zh-CN" altLang="en-US" i="1" dirty="0" smtClean="0">
                <a:latin typeface="楷体_GB2312"/>
                <a:ea typeface="楷体_GB2312"/>
                <a:cs typeface="楷体_GB2312"/>
              </a:rPr>
              <a:t>    当</a:t>
            </a:r>
            <a:r>
              <a:rPr lang="zh-CN" altLang="en-US" i="1" dirty="0">
                <a:latin typeface="楷体_GB2312"/>
                <a:ea typeface="楷体_GB2312"/>
                <a:cs typeface="楷体_GB2312"/>
              </a:rPr>
              <a:t>控制电压消失，伺服电机处于单相运行。为消除自转，加大转子电阻</a:t>
            </a:r>
            <a:r>
              <a:rPr lang="en-US" altLang="zh-CN" i="1" dirty="0">
                <a:latin typeface="楷体_GB2312"/>
                <a:ea typeface="楷体_GB2312"/>
                <a:cs typeface="楷体_GB2312"/>
              </a:rPr>
              <a:t>r</a:t>
            </a:r>
            <a:r>
              <a:rPr lang="en-US" altLang="zh-CN" i="1" baseline="-30000" dirty="0">
                <a:latin typeface="楷体_GB2312"/>
                <a:ea typeface="楷体_GB2312"/>
                <a:cs typeface="楷体_GB2312"/>
              </a:rPr>
              <a:t>2</a:t>
            </a:r>
            <a:r>
              <a:rPr lang="zh-CN" altLang="en-US" i="1" dirty="0">
                <a:latin typeface="楷体_GB2312"/>
                <a:ea typeface="楷体_GB2312"/>
                <a:cs typeface="楷体_GB2312"/>
              </a:rPr>
              <a:t>，使临界转差率</a:t>
            </a:r>
            <a:r>
              <a:rPr lang="en-US" altLang="zh-CN" i="1" dirty="0" err="1">
                <a:latin typeface="楷体_GB2312"/>
                <a:ea typeface="楷体_GB2312"/>
                <a:cs typeface="楷体_GB2312"/>
              </a:rPr>
              <a:t>s</a:t>
            </a:r>
            <a:r>
              <a:rPr lang="en-US" altLang="zh-CN" i="1" baseline="-30000" dirty="0" err="1">
                <a:latin typeface="楷体_GB2312"/>
                <a:ea typeface="楷体_GB2312"/>
                <a:cs typeface="楷体_GB2312"/>
              </a:rPr>
              <a:t>m</a:t>
            </a:r>
            <a:r>
              <a:rPr lang="en-US" altLang="zh-CN" i="1" dirty="0">
                <a:latin typeface="楷体_GB2312"/>
                <a:ea typeface="楷体_GB2312"/>
                <a:cs typeface="楷体_GB2312"/>
              </a:rPr>
              <a:t>&gt;1</a:t>
            </a:r>
            <a:r>
              <a:rPr lang="zh-CN" altLang="en-US" i="1" dirty="0">
                <a:latin typeface="楷体_GB2312"/>
                <a:ea typeface="楷体_GB2312"/>
                <a:cs typeface="楷体_GB2312"/>
              </a:rPr>
              <a:t>，合成转矩特性曲线如图所示。</a:t>
            </a:r>
          </a:p>
          <a:p>
            <a:pPr algn="just">
              <a:lnSpc>
                <a:spcPct val="125000"/>
              </a:lnSpc>
              <a:buFontTx/>
              <a:buNone/>
            </a:pPr>
            <a:r>
              <a:rPr lang="zh-CN" altLang="en-US" i="1" dirty="0" smtClean="0">
                <a:latin typeface="楷体_GB2312"/>
                <a:ea typeface="楷体_GB2312"/>
                <a:cs typeface="楷体_GB2312"/>
              </a:rPr>
              <a:t>    合成</a:t>
            </a:r>
            <a:r>
              <a:rPr lang="zh-CN" altLang="en-US" i="1" dirty="0">
                <a:latin typeface="楷体_GB2312"/>
                <a:ea typeface="楷体_GB2312"/>
                <a:cs typeface="楷体_GB2312"/>
              </a:rPr>
              <a:t>转矩的方向与电机旋转方向相反，是制动转矩，保证了当控制电压消失后转子将被制动停转。</a:t>
            </a:r>
          </a:p>
          <a:p>
            <a:pPr algn="just">
              <a:lnSpc>
                <a:spcPct val="125000"/>
              </a:lnSpc>
              <a:buFontTx/>
              <a:buNone/>
            </a:pPr>
            <a:r>
              <a:rPr lang="zh-CN" altLang="en-US" i="1" dirty="0" smtClean="0">
                <a:latin typeface="楷体_GB2312"/>
                <a:ea typeface="楷体_GB2312"/>
                <a:cs typeface="楷体_GB2312"/>
              </a:rPr>
              <a:t>    转子</a:t>
            </a:r>
            <a:r>
              <a:rPr lang="zh-CN" altLang="en-US" i="1" dirty="0">
                <a:latin typeface="楷体_GB2312"/>
                <a:ea typeface="楷体_GB2312"/>
                <a:cs typeface="楷体_GB2312"/>
              </a:rPr>
              <a:t>电阻加大后，不仅可消除自转，还具有扩大调速范围、改善调节特性、提高反应速度等优点。</a:t>
            </a:r>
            <a:r>
              <a:rPr lang="zh-CN" altLang="en-US" sz="2000" i="1" dirty="0">
                <a:latin typeface="楷体_GB2312"/>
                <a:ea typeface="楷体_GB2312"/>
                <a:cs typeface="楷体_GB2312"/>
              </a:rPr>
              <a:t> </a:t>
            </a:r>
          </a:p>
        </p:txBody>
      </p:sp>
    </p:spTree>
    <p:extLst>
      <p:ext uri="{BB962C8B-B14F-4D97-AF65-F5344CB8AC3E}">
        <p14:creationId xmlns:p14="http://schemas.microsoft.com/office/powerpoint/2010/main" val="403630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188640"/>
            <a:ext cx="8640960" cy="3333220"/>
          </a:xfrm>
          <a:prstGeom prst="rect">
            <a:avLst/>
          </a:prstGeom>
        </p:spPr>
        <p:txBody>
          <a:bodyPr wrap="square">
            <a:spAutoFit/>
          </a:bodyPr>
          <a:lstStyle/>
          <a:p>
            <a:pPr algn="just">
              <a:lnSpc>
                <a:spcPct val="130000"/>
              </a:lnSpc>
              <a:buFontTx/>
              <a:buNone/>
            </a:pPr>
            <a:r>
              <a:rPr lang="zh-CN" altLang="en-US" b="1" dirty="0">
                <a:latin typeface="楷体_GB2312"/>
                <a:ea typeface="楷体_GB2312"/>
                <a:cs typeface="楷体_GB2312"/>
              </a:rPr>
              <a:t> </a:t>
            </a:r>
            <a:r>
              <a:rPr lang="zh-CN" altLang="en-US" b="1" dirty="0" smtClean="0">
                <a:latin typeface="楷体_GB2312"/>
                <a:ea typeface="楷体_GB2312"/>
                <a:cs typeface="楷体_GB2312"/>
              </a:rPr>
              <a:t>  可采用四种</a:t>
            </a:r>
            <a:r>
              <a:rPr lang="zh-CN" altLang="en-US" b="1" dirty="0">
                <a:latin typeface="楷体_GB2312"/>
                <a:ea typeface="楷体_GB2312"/>
                <a:cs typeface="楷体_GB2312"/>
              </a:rPr>
              <a:t>方法来控制伺服电动机的转速及旋转方向。</a:t>
            </a:r>
          </a:p>
          <a:p>
            <a:pPr algn="just">
              <a:lnSpc>
                <a:spcPct val="130000"/>
              </a:lnSpc>
              <a:buFontTx/>
              <a:buNone/>
            </a:pPr>
            <a:r>
              <a:rPr lang="zh-CN" altLang="en-US" b="1" dirty="0">
                <a:latin typeface="楷体_GB2312"/>
                <a:ea typeface="楷体_GB2312"/>
                <a:cs typeface="楷体_GB2312"/>
              </a:rPr>
              <a:t>       </a:t>
            </a:r>
            <a:r>
              <a:rPr lang="zh-CN" altLang="en-US" b="1" dirty="0" smtClean="0">
                <a:latin typeface="楷体_GB2312"/>
                <a:ea typeface="楷体_GB2312"/>
                <a:cs typeface="楷体_GB2312"/>
              </a:rPr>
              <a:t>（</a:t>
            </a:r>
            <a:r>
              <a:rPr lang="en-US" altLang="zh-CN" b="1" dirty="0">
                <a:latin typeface="楷体_GB2312"/>
                <a:ea typeface="楷体_GB2312"/>
                <a:cs typeface="楷体_GB2312"/>
              </a:rPr>
              <a:t>1</a:t>
            </a:r>
            <a:r>
              <a:rPr lang="zh-CN" altLang="en-US" b="1" dirty="0">
                <a:latin typeface="楷体_GB2312"/>
                <a:ea typeface="楷体_GB2312"/>
                <a:cs typeface="楷体_GB2312"/>
              </a:rPr>
              <a:t>）幅值控制</a:t>
            </a:r>
          </a:p>
          <a:p>
            <a:pPr algn="just">
              <a:lnSpc>
                <a:spcPct val="130000"/>
              </a:lnSpc>
            </a:pPr>
            <a:r>
              <a:rPr lang="zh-CN" altLang="en-US" b="1" dirty="0">
                <a:latin typeface="楷体_GB2312"/>
                <a:ea typeface="楷体_GB2312"/>
                <a:cs typeface="楷体_GB2312"/>
              </a:rPr>
              <a:t>       </a:t>
            </a:r>
            <a:r>
              <a:rPr lang="zh-CN" altLang="en-US" b="1" dirty="0" smtClean="0">
                <a:latin typeface="楷体_GB2312"/>
                <a:ea typeface="楷体_GB2312"/>
                <a:cs typeface="楷体_GB2312"/>
              </a:rPr>
              <a:t>（</a:t>
            </a:r>
            <a:r>
              <a:rPr lang="en-US" altLang="zh-CN" b="1" dirty="0">
                <a:latin typeface="楷体_GB2312"/>
                <a:ea typeface="楷体_GB2312"/>
                <a:cs typeface="楷体_GB2312"/>
              </a:rPr>
              <a:t>2</a:t>
            </a:r>
            <a:r>
              <a:rPr lang="zh-CN" altLang="en-US" b="1" dirty="0">
                <a:latin typeface="楷体_GB2312"/>
                <a:ea typeface="楷体_GB2312"/>
                <a:cs typeface="楷体_GB2312"/>
              </a:rPr>
              <a:t>）</a:t>
            </a:r>
            <a:r>
              <a:rPr lang="zh-CN" altLang="en-US" b="1" dirty="0" smtClean="0">
                <a:latin typeface="楷体_GB2312"/>
                <a:ea typeface="楷体_GB2312"/>
                <a:cs typeface="楷体_GB2312"/>
              </a:rPr>
              <a:t>相位控制</a:t>
            </a:r>
            <a:r>
              <a:rPr lang="zh-CN" altLang="en-US" b="1" dirty="0">
                <a:latin typeface="楷体_GB2312"/>
                <a:ea typeface="楷体_GB2312"/>
                <a:cs typeface="楷体_GB2312"/>
              </a:rPr>
              <a:t>（理论上存在）</a:t>
            </a:r>
          </a:p>
          <a:p>
            <a:pPr algn="just">
              <a:lnSpc>
                <a:spcPct val="130000"/>
              </a:lnSpc>
              <a:buFontTx/>
              <a:buNone/>
            </a:pPr>
            <a:r>
              <a:rPr lang="zh-CN" altLang="en-US" b="1" dirty="0" smtClean="0">
                <a:latin typeface="楷体_GB2312"/>
                <a:ea typeface="楷体_GB2312"/>
                <a:cs typeface="楷体_GB2312"/>
              </a:rPr>
              <a:t>       （</a:t>
            </a:r>
            <a:r>
              <a:rPr lang="en-US" altLang="zh-CN" b="1" dirty="0">
                <a:latin typeface="楷体_GB2312"/>
                <a:ea typeface="楷体_GB2312"/>
                <a:cs typeface="楷体_GB2312"/>
              </a:rPr>
              <a:t>3</a:t>
            </a:r>
            <a:r>
              <a:rPr lang="zh-CN" altLang="en-US" b="1" dirty="0">
                <a:latin typeface="楷体_GB2312"/>
                <a:ea typeface="楷体_GB2312"/>
                <a:cs typeface="楷体_GB2312"/>
              </a:rPr>
              <a:t>）幅</a:t>
            </a:r>
            <a:r>
              <a:rPr lang="en-US" altLang="zh-CN" b="1" dirty="0">
                <a:latin typeface="楷体_GB2312"/>
                <a:ea typeface="楷体_GB2312"/>
                <a:cs typeface="楷体_GB2312"/>
              </a:rPr>
              <a:t>-</a:t>
            </a:r>
            <a:r>
              <a:rPr lang="zh-CN" altLang="en-US" b="1" dirty="0">
                <a:latin typeface="楷体_GB2312"/>
                <a:ea typeface="楷体_GB2312"/>
                <a:cs typeface="楷体_GB2312"/>
              </a:rPr>
              <a:t>相</a:t>
            </a:r>
            <a:r>
              <a:rPr lang="zh-CN" altLang="en-US" b="1" dirty="0" smtClean="0">
                <a:latin typeface="楷体_GB2312"/>
                <a:ea typeface="楷体_GB2312"/>
                <a:cs typeface="楷体_GB2312"/>
              </a:rPr>
              <a:t>控制</a:t>
            </a:r>
            <a:endParaRPr lang="en-US" altLang="zh-CN" b="1" dirty="0" smtClean="0">
              <a:latin typeface="楷体_GB2312"/>
              <a:ea typeface="楷体_GB2312"/>
              <a:cs typeface="楷体_GB2312"/>
            </a:endParaRPr>
          </a:p>
          <a:p>
            <a:pPr algn="just">
              <a:lnSpc>
                <a:spcPct val="130000"/>
              </a:lnSpc>
              <a:buFontTx/>
              <a:buNone/>
            </a:pPr>
            <a:r>
              <a:rPr lang="en-US" altLang="zh-CN" b="1" dirty="0">
                <a:latin typeface="楷体_GB2312"/>
                <a:ea typeface="楷体_GB2312"/>
                <a:cs typeface="楷体_GB2312"/>
              </a:rPr>
              <a:t> </a:t>
            </a:r>
            <a:r>
              <a:rPr lang="en-US" altLang="zh-CN" b="1" dirty="0" smtClean="0">
                <a:latin typeface="楷体_GB2312"/>
                <a:ea typeface="楷体_GB2312"/>
                <a:cs typeface="楷体_GB2312"/>
              </a:rPr>
              <a:t>      </a:t>
            </a:r>
            <a:r>
              <a:rPr lang="zh-CN" altLang="en-US" b="1" dirty="0" smtClean="0">
                <a:latin typeface="楷体_GB2312"/>
                <a:ea typeface="楷体_GB2312"/>
                <a:cs typeface="楷体_GB2312"/>
              </a:rPr>
              <a:t>（</a:t>
            </a:r>
            <a:r>
              <a:rPr lang="en-US" altLang="zh-CN" b="1" dirty="0" smtClean="0">
                <a:latin typeface="楷体_GB2312"/>
                <a:ea typeface="楷体_GB2312"/>
                <a:cs typeface="楷体_GB2312"/>
              </a:rPr>
              <a:t>4</a:t>
            </a:r>
            <a:r>
              <a:rPr lang="zh-CN" altLang="en-US" b="1" dirty="0" smtClean="0">
                <a:latin typeface="楷体_GB2312"/>
                <a:ea typeface="楷体_GB2312"/>
                <a:cs typeface="楷体_GB2312"/>
              </a:rPr>
              <a:t>）双相控制         </a:t>
            </a:r>
            <a:endParaRPr lang="en-US" altLang="zh-CN" b="1" dirty="0" smtClean="0">
              <a:latin typeface="楷体_GB2312"/>
              <a:ea typeface="楷体_GB2312"/>
              <a:cs typeface="楷体_GB2312"/>
            </a:endParaRPr>
          </a:p>
          <a:p>
            <a:pPr algn="just">
              <a:lnSpc>
                <a:spcPct val="130000"/>
              </a:lnSpc>
              <a:buFontTx/>
              <a:buNone/>
            </a:pPr>
            <a:r>
              <a:rPr lang="en-US" altLang="zh-CN" b="1" dirty="0">
                <a:latin typeface="楷体_GB2312"/>
                <a:ea typeface="楷体_GB2312"/>
                <a:cs typeface="楷体_GB2312"/>
              </a:rPr>
              <a:t> </a:t>
            </a:r>
            <a:r>
              <a:rPr lang="en-US" altLang="zh-CN" b="1" dirty="0" smtClean="0">
                <a:latin typeface="楷体_GB2312"/>
                <a:ea typeface="楷体_GB2312"/>
                <a:cs typeface="楷体_GB2312"/>
              </a:rPr>
              <a:t>   </a:t>
            </a:r>
            <a:r>
              <a:rPr lang="zh-CN" altLang="en-US" b="1" dirty="0" smtClean="0">
                <a:latin typeface="楷体_GB2312"/>
                <a:ea typeface="楷体_GB2312"/>
                <a:cs typeface="楷体_GB2312"/>
              </a:rPr>
              <a:t>交流</a:t>
            </a:r>
            <a:r>
              <a:rPr lang="zh-CN" altLang="en-US" b="1" dirty="0">
                <a:latin typeface="楷体_GB2312"/>
                <a:ea typeface="楷体_GB2312"/>
                <a:cs typeface="楷体_GB2312"/>
              </a:rPr>
              <a:t>伺服电动机的输出功率一般在</a:t>
            </a:r>
            <a:r>
              <a:rPr lang="en-US" altLang="zh-CN" b="1" dirty="0">
                <a:latin typeface="楷体_GB2312"/>
                <a:ea typeface="楷体_GB2312"/>
                <a:cs typeface="楷体_GB2312"/>
              </a:rPr>
              <a:t>100W</a:t>
            </a:r>
            <a:r>
              <a:rPr lang="zh-CN" altLang="en-US" b="1" dirty="0">
                <a:latin typeface="楷体_GB2312"/>
                <a:ea typeface="楷体_GB2312"/>
                <a:cs typeface="楷体_GB2312"/>
              </a:rPr>
              <a:t>以下。电源频率有</a:t>
            </a:r>
            <a:r>
              <a:rPr lang="en-US" altLang="zh-CN" b="1" dirty="0">
                <a:latin typeface="楷体_GB2312"/>
                <a:ea typeface="楷体_GB2312"/>
                <a:cs typeface="楷体_GB2312"/>
              </a:rPr>
              <a:t>50Hz</a:t>
            </a:r>
            <a:r>
              <a:rPr lang="zh-CN" altLang="en-US" b="1" dirty="0">
                <a:latin typeface="楷体_GB2312"/>
                <a:ea typeface="楷体_GB2312"/>
                <a:cs typeface="楷体_GB2312"/>
              </a:rPr>
              <a:t>和</a:t>
            </a:r>
            <a:r>
              <a:rPr lang="en-US" altLang="zh-CN" b="1" dirty="0">
                <a:latin typeface="楷体_GB2312"/>
                <a:ea typeface="楷体_GB2312"/>
                <a:cs typeface="楷体_GB2312"/>
              </a:rPr>
              <a:t>400Hz</a:t>
            </a:r>
            <a:r>
              <a:rPr lang="zh-CN" altLang="en-US" b="1" dirty="0">
                <a:latin typeface="楷体_GB2312"/>
                <a:ea typeface="楷体_GB2312"/>
                <a:cs typeface="楷体_GB2312"/>
              </a:rPr>
              <a:t>两种。</a:t>
            </a:r>
          </a:p>
          <a:p>
            <a:pPr algn="just">
              <a:lnSpc>
                <a:spcPct val="130000"/>
              </a:lnSpc>
              <a:buFontTx/>
              <a:buNone/>
            </a:pPr>
            <a:r>
              <a:rPr lang="zh-CN" altLang="en-US" b="1" dirty="0">
                <a:latin typeface="楷体_GB2312"/>
                <a:ea typeface="楷体_GB2312"/>
                <a:cs typeface="楷体_GB2312"/>
              </a:rPr>
              <a:t>    </a:t>
            </a:r>
            <a:r>
              <a:rPr lang="zh-CN" altLang="en-US" b="1" dirty="0" smtClean="0">
                <a:latin typeface="楷体_GB2312"/>
                <a:ea typeface="楷体_GB2312"/>
                <a:cs typeface="楷体_GB2312"/>
              </a:rPr>
              <a:t>交流</a:t>
            </a:r>
            <a:r>
              <a:rPr lang="zh-CN" altLang="en-US" b="1" dirty="0">
                <a:latin typeface="楷体_GB2312"/>
                <a:ea typeface="楷体_GB2312"/>
                <a:cs typeface="楷体_GB2312"/>
              </a:rPr>
              <a:t>伺服电动机运行平稳，噪音小，但控制特性为非线性，并且因转子电阻大而使损耗大，效率低</a:t>
            </a:r>
            <a:r>
              <a:rPr lang="en-US" altLang="zh-CN" b="1" dirty="0">
                <a:latin typeface="楷体_GB2312"/>
                <a:ea typeface="楷体_GB2312"/>
                <a:cs typeface="楷体_GB2312"/>
              </a:rPr>
              <a:t>(20%-40%)</a:t>
            </a:r>
            <a:r>
              <a:rPr lang="zh-CN" altLang="en-US" b="1" dirty="0">
                <a:latin typeface="楷体_GB2312"/>
                <a:ea typeface="楷体_GB2312"/>
                <a:cs typeface="楷体_GB2312"/>
              </a:rPr>
              <a:t>。与同等容量直流伺服电动机相比体积大，质量大，所以只适用于</a:t>
            </a:r>
            <a:r>
              <a:rPr lang="en-US" altLang="zh-CN" b="1" dirty="0">
                <a:latin typeface="楷体_GB2312"/>
                <a:ea typeface="楷体_GB2312"/>
                <a:cs typeface="楷体_GB2312"/>
              </a:rPr>
              <a:t>0.5W</a:t>
            </a:r>
            <a:r>
              <a:rPr lang="zh-CN" altLang="en-US" b="1" dirty="0">
                <a:latin typeface="楷体_GB2312"/>
                <a:ea typeface="楷体_GB2312"/>
                <a:cs typeface="楷体_GB2312"/>
              </a:rPr>
              <a:t>～</a:t>
            </a:r>
            <a:r>
              <a:rPr lang="en-US" altLang="zh-CN" b="1" dirty="0">
                <a:latin typeface="楷体_GB2312"/>
                <a:ea typeface="楷体_GB2312"/>
                <a:cs typeface="楷体_GB2312"/>
              </a:rPr>
              <a:t>100W</a:t>
            </a:r>
            <a:r>
              <a:rPr lang="zh-CN" altLang="en-US" b="1" dirty="0">
                <a:latin typeface="楷体_GB2312"/>
                <a:ea typeface="楷体_GB2312"/>
                <a:cs typeface="楷体_GB2312"/>
              </a:rPr>
              <a:t>的小功率自动控制系统中。</a:t>
            </a:r>
            <a:endParaRPr lang="zh-CN" altLang="en-US" dirty="0"/>
          </a:p>
        </p:txBody>
      </p:sp>
    </p:spTree>
    <p:extLst>
      <p:ext uri="{BB962C8B-B14F-4D97-AF65-F5344CB8AC3E}">
        <p14:creationId xmlns:p14="http://schemas.microsoft.com/office/powerpoint/2010/main" val="346124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 calcmode="lin" valueType="num">
                                      <p:cBhvr additive="base">
                                        <p:cTn id="3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5" y="332656"/>
            <a:ext cx="6103535" cy="3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5085184"/>
            <a:ext cx="384810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5661248"/>
            <a:ext cx="112395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6024" y="6093296"/>
            <a:ext cx="92392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1788" y="5624559"/>
            <a:ext cx="1133475"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1788" y="6074246"/>
            <a:ext cx="1095375"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39666" y="1412776"/>
            <a:ext cx="5600700" cy="332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520" y="1412776"/>
            <a:ext cx="230505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90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1000"/>
                                        <p:tgtEl>
                                          <p:spTgt spid="2054"/>
                                        </p:tgtEl>
                                      </p:cBhvr>
                                    </p:animEffect>
                                    <p:anim calcmode="lin" valueType="num">
                                      <p:cBhvr>
                                        <p:cTn id="8" dur="1000" fill="hold"/>
                                        <p:tgtEl>
                                          <p:spTgt spid="2054"/>
                                        </p:tgtEl>
                                        <p:attrNameLst>
                                          <p:attrName>ppt_x</p:attrName>
                                        </p:attrNameLst>
                                      </p:cBhvr>
                                      <p:tavLst>
                                        <p:tav tm="0">
                                          <p:val>
                                            <p:strVal val="#ppt_x"/>
                                          </p:val>
                                        </p:tav>
                                        <p:tav tm="100000">
                                          <p:val>
                                            <p:strVal val="#ppt_x"/>
                                          </p:val>
                                        </p:tav>
                                      </p:tavLst>
                                    </p:anim>
                                    <p:anim calcmode="lin" valueType="num">
                                      <p:cBhvr>
                                        <p:cTn id="9" dur="1000" fill="hold"/>
                                        <p:tgtEl>
                                          <p:spTgt spid="205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2"/>
                                        </p:tgtEl>
                                        <p:attrNameLst>
                                          <p:attrName>style.visibility</p:attrName>
                                        </p:attrNameLst>
                                      </p:cBhvr>
                                      <p:to>
                                        <p:strVal val="visible"/>
                                      </p:to>
                                    </p:set>
                                    <p:animEffect transition="in" filter="fade">
                                      <p:cBhvr>
                                        <p:cTn id="14" dur="1000"/>
                                        <p:tgtEl>
                                          <p:spTgt spid="2052"/>
                                        </p:tgtEl>
                                      </p:cBhvr>
                                    </p:animEffect>
                                    <p:anim calcmode="lin" valueType="num">
                                      <p:cBhvr>
                                        <p:cTn id="15" dur="1000" fill="hold"/>
                                        <p:tgtEl>
                                          <p:spTgt spid="2052"/>
                                        </p:tgtEl>
                                        <p:attrNameLst>
                                          <p:attrName>ppt_x</p:attrName>
                                        </p:attrNameLst>
                                      </p:cBhvr>
                                      <p:tavLst>
                                        <p:tav tm="0">
                                          <p:val>
                                            <p:strVal val="#ppt_x"/>
                                          </p:val>
                                        </p:tav>
                                        <p:tav tm="100000">
                                          <p:val>
                                            <p:strVal val="#ppt_x"/>
                                          </p:val>
                                        </p:tav>
                                      </p:tavLst>
                                    </p:anim>
                                    <p:anim calcmode="lin" valueType="num">
                                      <p:cBhvr>
                                        <p:cTn id="16"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196"/>
                                        </p:tgtEl>
                                        <p:attrNameLst>
                                          <p:attrName>style.visibility</p:attrName>
                                        </p:attrNameLst>
                                      </p:cBhvr>
                                      <p:to>
                                        <p:strVal val="visible"/>
                                      </p:to>
                                    </p:set>
                                    <p:anim calcmode="lin" valueType="num">
                                      <p:cBhvr additive="base">
                                        <p:cTn id="21" dur="500" fill="hold"/>
                                        <p:tgtEl>
                                          <p:spTgt spid="8196"/>
                                        </p:tgtEl>
                                        <p:attrNameLst>
                                          <p:attrName>ppt_x</p:attrName>
                                        </p:attrNameLst>
                                      </p:cBhvr>
                                      <p:tavLst>
                                        <p:tav tm="0">
                                          <p:val>
                                            <p:strVal val="#ppt_x"/>
                                          </p:val>
                                        </p:tav>
                                        <p:tav tm="100000">
                                          <p:val>
                                            <p:strVal val="#ppt_x"/>
                                          </p:val>
                                        </p:tav>
                                      </p:tavLst>
                                    </p:anim>
                                    <p:anim calcmode="lin" valueType="num">
                                      <p:cBhvr additive="base">
                                        <p:cTn id="22"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8197"/>
                                        </p:tgtEl>
                                        <p:attrNameLst>
                                          <p:attrName>style.visibility</p:attrName>
                                        </p:attrNameLst>
                                      </p:cBhvr>
                                      <p:to>
                                        <p:strVal val="visible"/>
                                      </p:to>
                                    </p:set>
                                    <p:animEffect transition="in" filter="fade">
                                      <p:cBhvr>
                                        <p:cTn id="27" dur="1000"/>
                                        <p:tgtEl>
                                          <p:spTgt spid="8197"/>
                                        </p:tgtEl>
                                      </p:cBhvr>
                                    </p:animEffect>
                                    <p:anim calcmode="lin" valueType="num">
                                      <p:cBhvr>
                                        <p:cTn id="28" dur="1000" fill="hold"/>
                                        <p:tgtEl>
                                          <p:spTgt spid="8197"/>
                                        </p:tgtEl>
                                        <p:attrNameLst>
                                          <p:attrName>ppt_x</p:attrName>
                                        </p:attrNameLst>
                                      </p:cBhvr>
                                      <p:tavLst>
                                        <p:tav tm="0">
                                          <p:val>
                                            <p:strVal val="#ppt_x"/>
                                          </p:val>
                                        </p:tav>
                                        <p:tav tm="100000">
                                          <p:val>
                                            <p:strVal val="#ppt_x"/>
                                          </p:val>
                                        </p:tav>
                                      </p:tavLst>
                                    </p:anim>
                                    <p:anim calcmode="lin" valueType="num">
                                      <p:cBhvr>
                                        <p:cTn id="29" dur="1000" fill="hold"/>
                                        <p:tgtEl>
                                          <p:spTgt spid="819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198"/>
                                        </p:tgtEl>
                                        <p:attrNameLst>
                                          <p:attrName>style.visibility</p:attrName>
                                        </p:attrNameLst>
                                      </p:cBhvr>
                                      <p:to>
                                        <p:strVal val="visible"/>
                                      </p:to>
                                    </p:set>
                                    <p:animEffect transition="in" filter="fade">
                                      <p:cBhvr>
                                        <p:cTn id="32" dur="1000"/>
                                        <p:tgtEl>
                                          <p:spTgt spid="8198"/>
                                        </p:tgtEl>
                                      </p:cBhvr>
                                    </p:animEffect>
                                    <p:anim calcmode="lin" valueType="num">
                                      <p:cBhvr>
                                        <p:cTn id="33" dur="1000" fill="hold"/>
                                        <p:tgtEl>
                                          <p:spTgt spid="8198"/>
                                        </p:tgtEl>
                                        <p:attrNameLst>
                                          <p:attrName>ppt_x</p:attrName>
                                        </p:attrNameLst>
                                      </p:cBhvr>
                                      <p:tavLst>
                                        <p:tav tm="0">
                                          <p:val>
                                            <p:strVal val="#ppt_x"/>
                                          </p:val>
                                        </p:tav>
                                        <p:tav tm="100000">
                                          <p:val>
                                            <p:strVal val="#ppt_x"/>
                                          </p:val>
                                        </p:tav>
                                      </p:tavLst>
                                    </p:anim>
                                    <p:anim calcmode="lin" valueType="num">
                                      <p:cBhvr>
                                        <p:cTn id="34" dur="1000" fill="hold"/>
                                        <p:tgtEl>
                                          <p:spTgt spid="819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8199"/>
                                        </p:tgtEl>
                                        <p:attrNameLst>
                                          <p:attrName>style.visibility</p:attrName>
                                        </p:attrNameLst>
                                      </p:cBhvr>
                                      <p:to>
                                        <p:strVal val="visible"/>
                                      </p:to>
                                    </p:set>
                                    <p:animEffect transition="in" filter="fade">
                                      <p:cBhvr>
                                        <p:cTn id="39" dur="1000"/>
                                        <p:tgtEl>
                                          <p:spTgt spid="8199"/>
                                        </p:tgtEl>
                                      </p:cBhvr>
                                    </p:animEffect>
                                    <p:anim calcmode="lin" valueType="num">
                                      <p:cBhvr>
                                        <p:cTn id="40" dur="1000" fill="hold"/>
                                        <p:tgtEl>
                                          <p:spTgt spid="8199"/>
                                        </p:tgtEl>
                                        <p:attrNameLst>
                                          <p:attrName>ppt_x</p:attrName>
                                        </p:attrNameLst>
                                      </p:cBhvr>
                                      <p:tavLst>
                                        <p:tav tm="0">
                                          <p:val>
                                            <p:strVal val="#ppt_x"/>
                                          </p:val>
                                        </p:tav>
                                        <p:tav tm="100000">
                                          <p:val>
                                            <p:strVal val="#ppt_x"/>
                                          </p:val>
                                        </p:tav>
                                      </p:tavLst>
                                    </p:anim>
                                    <p:anim calcmode="lin" valueType="num">
                                      <p:cBhvr>
                                        <p:cTn id="41" dur="1000" fill="hold"/>
                                        <p:tgtEl>
                                          <p:spTgt spid="8199"/>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8200"/>
                                        </p:tgtEl>
                                        <p:attrNameLst>
                                          <p:attrName>style.visibility</p:attrName>
                                        </p:attrNameLst>
                                      </p:cBhvr>
                                      <p:to>
                                        <p:strVal val="visible"/>
                                      </p:to>
                                    </p:set>
                                    <p:animEffect transition="in" filter="fade">
                                      <p:cBhvr>
                                        <p:cTn id="46" dur="1000"/>
                                        <p:tgtEl>
                                          <p:spTgt spid="8200"/>
                                        </p:tgtEl>
                                      </p:cBhvr>
                                    </p:animEffect>
                                    <p:anim calcmode="lin" valueType="num">
                                      <p:cBhvr>
                                        <p:cTn id="47" dur="1000" fill="hold"/>
                                        <p:tgtEl>
                                          <p:spTgt spid="8200"/>
                                        </p:tgtEl>
                                        <p:attrNameLst>
                                          <p:attrName>ppt_x</p:attrName>
                                        </p:attrNameLst>
                                      </p:cBhvr>
                                      <p:tavLst>
                                        <p:tav tm="0">
                                          <p:val>
                                            <p:strVal val="#ppt_x"/>
                                          </p:val>
                                        </p:tav>
                                        <p:tav tm="100000">
                                          <p:val>
                                            <p:strVal val="#ppt_x"/>
                                          </p:val>
                                        </p:tav>
                                      </p:tavLst>
                                    </p:anim>
                                    <p:anim calcmode="lin" valueType="num">
                                      <p:cBhvr>
                                        <p:cTn id="48" dur="1000" fill="hold"/>
                                        <p:tgtEl>
                                          <p:spTgt spid="82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476672"/>
            <a:ext cx="110490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836712"/>
            <a:ext cx="3086100" cy="24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3429000"/>
            <a:ext cx="5553075"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898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fade">
                                      <p:cBhvr>
                                        <p:cTn id="7" dur="1000"/>
                                        <p:tgtEl>
                                          <p:spTgt spid="9219"/>
                                        </p:tgtEl>
                                      </p:cBhvr>
                                    </p:animEffect>
                                    <p:anim calcmode="lin" valueType="num">
                                      <p:cBhvr>
                                        <p:cTn id="8" dur="1000" fill="hold"/>
                                        <p:tgtEl>
                                          <p:spTgt spid="9219"/>
                                        </p:tgtEl>
                                        <p:attrNameLst>
                                          <p:attrName>ppt_x</p:attrName>
                                        </p:attrNameLst>
                                      </p:cBhvr>
                                      <p:tavLst>
                                        <p:tav tm="0">
                                          <p:val>
                                            <p:strVal val="#ppt_x"/>
                                          </p:val>
                                        </p:tav>
                                        <p:tav tm="100000">
                                          <p:val>
                                            <p:strVal val="#ppt_x"/>
                                          </p:val>
                                        </p:tav>
                                      </p:tavLst>
                                    </p:anim>
                                    <p:anim calcmode="lin" valueType="num">
                                      <p:cBhvr>
                                        <p:cTn id="9" dur="1000" fill="hold"/>
                                        <p:tgtEl>
                                          <p:spTgt spid="92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220"/>
                                        </p:tgtEl>
                                        <p:attrNameLst>
                                          <p:attrName>style.visibility</p:attrName>
                                        </p:attrNameLst>
                                      </p:cBhvr>
                                      <p:to>
                                        <p:strVal val="visible"/>
                                      </p:to>
                                    </p:set>
                                    <p:animEffect transition="in" filter="fade">
                                      <p:cBhvr>
                                        <p:cTn id="14" dur="1000"/>
                                        <p:tgtEl>
                                          <p:spTgt spid="9220"/>
                                        </p:tgtEl>
                                      </p:cBhvr>
                                    </p:animEffect>
                                    <p:anim calcmode="lin" valueType="num">
                                      <p:cBhvr>
                                        <p:cTn id="15" dur="1000" fill="hold"/>
                                        <p:tgtEl>
                                          <p:spTgt spid="9220"/>
                                        </p:tgtEl>
                                        <p:attrNameLst>
                                          <p:attrName>ppt_x</p:attrName>
                                        </p:attrNameLst>
                                      </p:cBhvr>
                                      <p:tavLst>
                                        <p:tav tm="0">
                                          <p:val>
                                            <p:strVal val="#ppt_x"/>
                                          </p:val>
                                        </p:tav>
                                        <p:tav tm="100000">
                                          <p:val>
                                            <p:strVal val="#ppt_x"/>
                                          </p:val>
                                        </p:tav>
                                      </p:tavLst>
                                    </p:anim>
                                    <p:anim calcmode="lin" valueType="num">
                                      <p:cBhvr>
                                        <p:cTn id="16" dur="1000" fill="hold"/>
                                        <p:tgtEl>
                                          <p:spTgt spid="92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59632" y="980728"/>
            <a:ext cx="7272808" cy="5370701"/>
          </a:xfrm>
          <a:prstGeom prst="rect">
            <a:avLst/>
          </a:prstGeom>
        </p:spPr>
        <p:txBody>
          <a:bodyPr wrap="square">
            <a:spAutoFit/>
          </a:bodyPr>
          <a:lstStyle/>
          <a:p>
            <a:pPr marL="457200" indent="-457200">
              <a:lnSpc>
                <a:spcPct val="140000"/>
              </a:lnSpc>
              <a:spcBef>
                <a:spcPct val="15000"/>
              </a:spcBef>
            </a:pPr>
            <a:r>
              <a:rPr lang="en-US" altLang="zh-CN" sz="2800" dirty="0" smtClean="0"/>
              <a:t>1</a:t>
            </a:r>
            <a:r>
              <a:rPr lang="zh-CN" altLang="en-US" sz="2800" dirty="0" smtClean="0"/>
              <a:t>、单相</a:t>
            </a:r>
            <a:r>
              <a:rPr lang="zh-CN" altLang="en-US" sz="2800" dirty="0"/>
              <a:t>异步电动机与两相伺服异步电动机</a:t>
            </a:r>
            <a:endParaRPr lang="en-US" altLang="zh-CN" sz="2800" dirty="0"/>
          </a:p>
          <a:p>
            <a:pPr marL="457200" indent="-457200">
              <a:lnSpc>
                <a:spcPct val="140000"/>
              </a:lnSpc>
              <a:spcBef>
                <a:spcPct val="15000"/>
              </a:spcBef>
            </a:pPr>
            <a:r>
              <a:rPr lang="en-US" altLang="zh-CN" sz="2800" dirty="0"/>
              <a:t>		-- </a:t>
            </a:r>
            <a:r>
              <a:rPr lang="zh-CN" altLang="en-US" sz="2800" dirty="0"/>
              <a:t>单相脉振磁场的特点</a:t>
            </a:r>
            <a:endParaRPr lang="en-US" altLang="zh-CN" sz="2800" dirty="0"/>
          </a:p>
          <a:p>
            <a:pPr marL="457200" indent="-457200">
              <a:lnSpc>
                <a:spcPct val="140000"/>
              </a:lnSpc>
              <a:spcBef>
                <a:spcPct val="15000"/>
              </a:spcBef>
            </a:pPr>
            <a:r>
              <a:rPr lang="en-US" altLang="zh-CN" sz="2800" dirty="0"/>
              <a:t>		-- </a:t>
            </a:r>
            <a:r>
              <a:rPr lang="zh-CN" altLang="en-US" sz="2800" dirty="0"/>
              <a:t>电容分相电机与罩极电机</a:t>
            </a:r>
            <a:endParaRPr lang="en-US" altLang="zh-CN" sz="2800" dirty="0"/>
          </a:p>
          <a:p>
            <a:pPr marL="457200" indent="-457200">
              <a:lnSpc>
                <a:spcPct val="140000"/>
              </a:lnSpc>
              <a:spcBef>
                <a:spcPct val="15000"/>
              </a:spcBef>
            </a:pPr>
            <a:r>
              <a:rPr lang="en-US" altLang="zh-CN" sz="2800" dirty="0"/>
              <a:t>		-- </a:t>
            </a:r>
            <a:r>
              <a:rPr lang="zh-CN" altLang="en-US" sz="2800" dirty="0"/>
              <a:t>两相交流伺服电动机</a:t>
            </a:r>
          </a:p>
          <a:p>
            <a:pPr marL="457200" indent="-457200">
              <a:lnSpc>
                <a:spcPct val="140000"/>
              </a:lnSpc>
              <a:spcBef>
                <a:spcPct val="15000"/>
              </a:spcBef>
            </a:pPr>
            <a:r>
              <a:rPr lang="en-US" altLang="zh-CN" sz="2800" dirty="0" smtClean="0"/>
              <a:t>2</a:t>
            </a:r>
            <a:r>
              <a:rPr lang="zh-CN" altLang="en-US" sz="2800" dirty="0" smtClean="0"/>
              <a:t>、异步电动机</a:t>
            </a:r>
            <a:r>
              <a:rPr lang="zh-CN" altLang="en-US" sz="2800" dirty="0"/>
              <a:t>铭牌与选择</a:t>
            </a:r>
          </a:p>
          <a:p>
            <a:pPr marL="457200" indent="-457200">
              <a:lnSpc>
                <a:spcPct val="140000"/>
              </a:lnSpc>
              <a:spcBef>
                <a:spcPct val="15000"/>
              </a:spcBef>
            </a:pPr>
            <a:r>
              <a:rPr lang="en-US" altLang="zh-CN" sz="2800" dirty="0" smtClean="0"/>
              <a:t>3</a:t>
            </a:r>
            <a:r>
              <a:rPr lang="zh-CN" altLang="en-US" sz="2800" dirty="0" smtClean="0"/>
              <a:t>、异步电动机</a:t>
            </a:r>
            <a:r>
              <a:rPr lang="zh-CN" altLang="en-US" sz="2800" dirty="0"/>
              <a:t>的应用与发展</a:t>
            </a:r>
          </a:p>
          <a:p>
            <a:pPr marL="457200" indent="-457200">
              <a:lnSpc>
                <a:spcPct val="140000"/>
              </a:lnSpc>
              <a:spcBef>
                <a:spcPct val="15000"/>
              </a:spcBef>
            </a:pPr>
            <a:r>
              <a:rPr lang="en-US" altLang="zh-CN" sz="2800" dirty="0" smtClean="0"/>
              <a:t>4</a:t>
            </a:r>
            <a:r>
              <a:rPr lang="zh-CN" altLang="en-US" sz="2800" dirty="0" smtClean="0"/>
              <a:t>、异步电机小结</a:t>
            </a:r>
            <a:endParaRPr lang="en-US" altLang="zh-CN" sz="2800" dirty="0" smtClean="0"/>
          </a:p>
          <a:p>
            <a:pPr marL="457200" indent="-457200">
              <a:lnSpc>
                <a:spcPct val="140000"/>
              </a:lnSpc>
              <a:spcBef>
                <a:spcPct val="15000"/>
              </a:spcBef>
            </a:pPr>
            <a:r>
              <a:rPr lang="en-US" altLang="zh-CN" sz="2800" dirty="0" smtClean="0"/>
              <a:t>5</a:t>
            </a:r>
            <a:r>
              <a:rPr lang="zh-CN" altLang="en-US" sz="2800" dirty="0" smtClean="0"/>
              <a:t>、同步电机</a:t>
            </a:r>
            <a:endParaRPr lang="en-US" altLang="zh-CN" sz="2800" dirty="0"/>
          </a:p>
        </p:txBody>
      </p:sp>
      <p:sp>
        <p:nvSpPr>
          <p:cNvPr id="5" name="TextBox 4"/>
          <p:cNvSpPr txBox="1"/>
          <p:nvPr/>
        </p:nvSpPr>
        <p:spPr>
          <a:xfrm>
            <a:off x="1547664" y="404664"/>
            <a:ext cx="5112568" cy="584775"/>
          </a:xfrm>
          <a:prstGeom prst="rect">
            <a:avLst/>
          </a:prstGeom>
          <a:noFill/>
        </p:spPr>
        <p:txBody>
          <a:bodyPr wrap="square" rtlCol="0">
            <a:spAutoFit/>
          </a:bodyPr>
          <a:lstStyle/>
          <a:p>
            <a:r>
              <a:rPr lang="zh-CN" altLang="en-US" sz="3200" dirty="0" smtClean="0"/>
              <a:t>目录</a:t>
            </a:r>
            <a:endParaRPr lang="zh-CN" altLang="en-US" sz="3200" dirty="0"/>
          </a:p>
        </p:txBody>
      </p:sp>
    </p:spTree>
    <p:extLst>
      <p:ext uri="{BB962C8B-B14F-4D97-AF65-F5344CB8AC3E}">
        <p14:creationId xmlns:p14="http://schemas.microsoft.com/office/powerpoint/2010/main" val="18124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anim calcmode="lin" valueType="num">
                                      <p:cBhvr additive="base">
                                        <p:cTn id="43"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32656"/>
            <a:ext cx="326707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268760"/>
            <a:ext cx="5734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1916832"/>
            <a:ext cx="5238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116" y="2636912"/>
            <a:ext cx="461962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3116" y="3177294"/>
            <a:ext cx="1181100"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3116" y="3482446"/>
            <a:ext cx="531495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8"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2486" y="4005064"/>
            <a:ext cx="540067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9"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2486" y="4581128"/>
            <a:ext cx="549592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50"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9217" y="5047654"/>
            <a:ext cx="5991225"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51"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5020" y="5895379"/>
            <a:ext cx="319087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52"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9217" y="6237312"/>
            <a:ext cx="3448050"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53"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2753" y="6629400"/>
            <a:ext cx="1000125"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54"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89018" y="6623580"/>
            <a:ext cx="2457450"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701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1000"/>
                                        <p:tgtEl>
                                          <p:spTgt spid="10242"/>
                                        </p:tgtEl>
                                      </p:cBhvr>
                                    </p:animEffect>
                                    <p:anim calcmode="lin" valueType="num">
                                      <p:cBhvr>
                                        <p:cTn id="8" dur="1000" fill="hold"/>
                                        <p:tgtEl>
                                          <p:spTgt spid="10242"/>
                                        </p:tgtEl>
                                        <p:attrNameLst>
                                          <p:attrName>ppt_x</p:attrName>
                                        </p:attrNameLst>
                                      </p:cBhvr>
                                      <p:tavLst>
                                        <p:tav tm="0">
                                          <p:val>
                                            <p:strVal val="#ppt_x"/>
                                          </p:val>
                                        </p:tav>
                                        <p:tav tm="100000">
                                          <p:val>
                                            <p:strVal val="#ppt_x"/>
                                          </p:val>
                                        </p:tav>
                                      </p:tavLst>
                                    </p:anim>
                                    <p:anim calcmode="lin" valueType="num">
                                      <p:cBhvr>
                                        <p:cTn id="9" dur="1000" fill="hold"/>
                                        <p:tgtEl>
                                          <p:spTgt spid="1024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43"/>
                                        </p:tgtEl>
                                        <p:attrNameLst>
                                          <p:attrName>style.visibility</p:attrName>
                                        </p:attrNameLst>
                                      </p:cBhvr>
                                      <p:to>
                                        <p:strVal val="visible"/>
                                      </p:to>
                                    </p:set>
                                    <p:animEffect transition="in" filter="fade">
                                      <p:cBhvr>
                                        <p:cTn id="14" dur="1000"/>
                                        <p:tgtEl>
                                          <p:spTgt spid="10243"/>
                                        </p:tgtEl>
                                      </p:cBhvr>
                                    </p:animEffect>
                                    <p:anim calcmode="lin" valueType="num">
                                      <p:cBhvr>
                                        <p:cTn id="15" dur="1000" fill="hold"/>
                                        <p:tgtEl>
                                          <p:spTgt spid="10243"/>
                                        </p:tgtEl>
                                        <p:attrNameLst>
                                          <p:attrName>ppt_x</p:attrName>
                                        </p:attrNameLst>
                                      </p:cBhvr>
                                      <p:tavLst>
                                        <p:tav tm="0">
                                          <p:val>
                                            <p:strVal val="#ppt_x"/>
                                          </p:val>
                                        </p:tav>
                                        <p:tav tm="100000">
                                          <p:val>
                                            <p:strVal val="#ppt_x"/>
                                          </p:val>
                                        </p:tav>
                                      </p:tavLst>
                                    </p:anim>
                                    <p:anim calcmode="lin" valueType="num">
                                      <p:cBhvr>
                                        <p:cTn id="16" dur="1000" fill="hold"/>
                                        <p:tgtEl>
                                          <p:spTgt spid="1024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244"/>
                                        </p:tgtEl>
                                        <p:attrNameLst>
                                          <p:attrName>style.visibility</p:attrName>
                                        </p:attrNameLst>
                                      </p:cBhvr>
                                      <p:to>
                                        <p:strVal val="visible"/>
                                      </p:to>
                                    </p:set>
                                    <p:animEffect transition="in" filter="fade">
                                      <p:cBhvr>
                                        <p:cTn id="21" dur="1000"/>
                                        <p:tgtEl>
                                          <p:spTgt spid="10244"/>
                                        </p:tgtEl>
                                      </p:cBhvr>
                                    </p:animEffect>
                                    <p:anim calcmode="lin" valueType="num">
                                      <p:cBhvr>
                                        <p:cTn id="22" dur="1000" fill="hold"/>
                                        <p:tgtEl>
                                          <p:spTgt spid="10244"/>
                                        </p:tgtEl>
                                        <p:attrNameLst>
                                          <p:attrName>ppt_x</p:attrName>
                                        </p:attrNameLst>
                                      </p:cBhvr>
                                      <p:tavLst>
                                        <p:tav tm="0">
                                          <p:val>
                                            <p:strVal val="#ppt_x"/>
                                          </p:val>
                                        </p:tav>
                                        <p:tav tm="100000">
                                          <p:val>
                                            <p:strVal val="#ppt_x"/>
                                          </p:val>
                                        </p:tav>
                                      </p:tavLst>
                                    </p:anim>
                                    <p:anim calcmode="lin" valueType="num">
                                      <p:cBhvr>
                                        <p:cTn id="23" dur="1000" fill="hold"/>
                                        <p:tgtEl>
                                          <p:spTgt spid="1024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245"/>
                                        </p:tgtEl>
                                        <p:attrNameLst>
                                          <p:attrName>style.visibility</p:attrName>
                                        </p:attrNameLst>
                                      </p:cBhvr>
                                      <p:to>
                                        <p:strVal val="visible"/>
                                      </p:to>
                                    </p:set>
                                    <p:animEffect transition="in" filter="fade">
                                      <p:cBhvr>
                                        <p:cTn id="28" dur="1000"/>
                                        <p:tgtEl>
                                          <p:spTgt spid="10245"/>
                                        </p:tgtEl>
                                      </p:cBhvr>
                                    </p:animEffect>
                                    <p:anim calcmode="lin" valueType="num">
                                      <p:cBhvr>
                                        <p:cTn id="29" dur="1000" fill="hold"/>
                                        <p:tgtEl>
                                          <p:spTgt spid="10245"/>
                                        </p:tgtEl>
                                        <p:attrNameLst>
                                          <p:attrName>ppt_x</p:attrName>
                                        </p:attrNameLst>
                                      </p:cBhvr>
                                      <p:tavLst>
                                        <p:tav tm="0">
                                          <p:val>
                                            <p:strVal val="#ppt_x"/>
                                          </p:val>
                                        </p:tav>
                                        <p:tav tm="100000">
                                          <p:val>
                                            <p:strVal val="#ppt_x"/>
                                          </p:val>
                                        </p:tav>
                                      </p:tavLst>
                                    </p:anim>
                                    <p:anim calcmode="lin" valueType="num">
                                      <p:cBhvr>
                                        <p:cTn id="30" dur="1000" fill="hold"/>
                                        <p:tgtEl>
                                          <p:spTgt spid="1024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246"/>
                                        </p:tgtEl>
                                        <p:attrNameLst>
                                          <p:attrName>style.visibility</p:attrName>
                                        </p:attrNameLst>
                                      </p:cBhvr>
                                      <p:to>
                                        <p:strVal val="visible"/>
                                      </p:to>
                                    </p:set>
                                    <p:animEffect transition="in" filter="fade">
                                      <p:cBhvr>
                                        <p:cTn id="35" dur="1000"/>
                                        <p:tgtEl>
                                          <p:spTgt spid="10246"/>
                                        </p:tgtEl>
                                      </p:cBhvr>
                                    </p:animEffect>
                                    <p:anim calcmode="lin" valueType="num">
                                      <p:cBhvr>
                                        <p:cTn id="36" dur="1000" fill="hold"/>
                                        <p:tgtEl>
                                          <p:spTgt spid="10246"/>
                                        </p:tgtEl>
                                        <p:attrNameLst>
                                          <p:attrName>ppt_x</p:attrName>
                                        </p:attrNameLst>
                                      </p:cBhvr>
                                      <p:tavLst>
                                        <p:tav tm="0">
                                          <p:val>
                                            <p:strVal val="#ppt_x"/>
                                          </p:val>
                                        </p:tav>
                                        <p:tav tm="100000">
                                          <p:val>
                                            <p:strVal val="#ppt_x"/>
                                          </p:val>
                                        </p:tav>
                                      </p:tavLst>
                                    </p:anim>
                                    <p:anim calcmode="lin" valueType="num">
                                      <p:cBhvr>
                                        <p:cTn id="37" dur="1000" fill="hold"/>
                                        <p:tgtEl>
                                          <p:spTgt spid="1024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247"/>
                                        </p:tgtEl>
                                        <p:attrNameLst>
                                          <p:attrName>style.visibility</p:attrName>
                                        </p:attrNameLst>
                                      </p:cBhvr>
                                      <p:to>
                                        <p:strVal val="visible"/>
                                      </p:to>
                                    </p:set>
                                    <p:animEffect transition="in" filter="fade">
                                      <p:cBhvr>
                                        <p:cTn id="42" dur="1000"/>
                                        <p:tgtEl>
                                          <p:spTgt spid="10247"/>
                                        </p:tgtEl>
                                      </p:cBhvr>
                                    </p:animEffect>
                                    <p:anim calcmode="lin" valueType="num">
                                      <p:cBhvr>
                                        <p:cTn id="43" dur="1000" fill="hold"/>
                                        <p:tgtEl>
                                          <p:spTgt spid="10247"/>
                                        </p:tgtEl>
                                        <p:attrNameLst>
                                          <p:attrName>ppt_x</p:attrName>
                                        </p:attrNameLst>
                                      </p:cBhvr>
                                      <p:tavLst>
                                        <p:tav tm="0">
                                          <p:val>
                                            <p:strVal val="#ppt_x"/>
                                          </p:val>
                                        </p:tav>
                                        <p:tav tm="100000">
                                          <p:val>
                                            <p:strVal val="#ppt_x"/>
                                          </p:val>
                                        </p:tav>
                                      </p:tavLst>
                                    </p:anim>
                                    <p:anim calcmode="lin" valueType="num">
                                      <p:cBhvr>
                                        <p:cTn id="44" dur="1000" fill="hold"/>
                                        <p:tgtEl>
                                          <p:spTgt spid="1024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248"/>
                                        </p:tgtEl>
                                        <p:attrNameLst>
                                          <p:attrName>style.visibility</p:attrName>
                                        </p:attrNameLst>
                                      </p:cBhvr>
                                      <p:to>
                                        <p:strVal val="visible"/>
                                      </p:to>
                                    </p:set>
                                    <p:animEffect transition="in" filter="fade">
                                      <p:cBhvr>
                                        <p:cTn id="49" dur="1000"/>
                                        <p:tgtEl>
                                          <p:spTgt spid="10248"/>
                                        </p:tgtEl>
                                      </p:cBhvr>
                                    </p:animEffect>
                                    <p:anim calcmode="lin" valueType="num">
                                      <p:cBhvr>
                                        <p:cTn id="50" dur="1000" fill="hold"/>
                                        <p:tgtEl>
                                          <p:spTgt spid="10248"/>
                                        </p:tgtEl>
                                        <p:attrNameLst>
                                          <p:attrName>ppt_x</p:attrName>
                                        </p:attrNameLst>
                                      </p:cBhvr>
                                      <p:tavLst>
                                        <p:tav tm="0">
                                          <p:val>
                                            <p:strVal val="#ppt_x"/>
                                          </p:val>
                                        </p:tav>
                                        <p:tav tm="100000">
                                          <p:val>
                                            <p:strVal val="#ppt_x"/>
                                          </p:val>
                                        </p:tav>
                                      </p:tavLst>
                                    </p:anim>
                                    <p:anim calcmode="lin" valueType="num">
                                      <p:cBhvr>
                                        <p:cTn id="51" dur="1000" fill="hold"/>
                                        <p:tgtEl>
                                          <p:spTgt spid="10248"/>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0249"/>
                                        </p:tgtEl>
                                        <p:attrNameLst>
                                          <p:attrName>style.visibility</p:attrName>
                                        </p:attrNameLst>
                                      </p:cBhvr>
                                      <p:to>
                                        <p:strVal val="visible"/>
                                      </p:to>
                                    </p:set>
                                    <p:animEffect transition="in" filter="fade">
                                      <p:cBhvr>
                                        <p:cTn id="56" dur="1000"/>
                                        <p:tgtEl>
                                          <p:spTgt spid="10249"/>
                                        </p:tgtEl>
                                      </p:cBhvr>
                                    </p:animEffect>
                                    <p:anim calcmode="lin" valueType="num">
                                      <p:cBhvr>
                                        <p:cTn id="57" dur="1000" fill="hold"/>
                                        <p:tgtEl>
                                          <p:spTgt spid="10249"/>
                                        </p:tgtEl>
                                        <p:attrNameLst>
                                          <p:attrName>ppt_x</p:attrName>
                                        </p:attrNameLst>
                                      </p:cBhvr>
                                      <p:tavLst>
                                        <p:tav tm="0">
                                          <p:val>
                                            <p:strVal val="#ppt_x"/>
                                          </p:val>
                                        </p:tav>
                                        <p:tav tm="100000">
                                          <p:val>
                                            <p:strVal val="#ppt_x"/>
                                          </p:val>
                                        </p:tav>
                                      </p:tavLst>
                                    </p:anim>
                                    <p:anim calcmode="lin" valueType="num">
                                      <p:cBhvr>
                                        <p:cTn id="58" dur="1000" fill="hold"/>
                                        <p:tgtEl>
                                          <p:spTgt spid="10249"/>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250"/>
                                        </p:tgtEl>
                                        <p:attrNameLst>
                                          <p:attrName>style.visibility</p:attrName>
                                        </p:attrNameLst>
                                      </p:cBhvr>
                                      <p:to>
                                        <p:strVal val="visible"/>
                                      </p:to>
                                    </p:set>
                                    <p:animEffect transition="in" filter="fade">
                                      <p:cBhvr>
                                        <p:cTn id="63" dur="1000"/>
                                        <p:tgtEl>
                                          <p:spTgt spid="10250"/>
                                        </p:tgtEl>
                                      </p:cBhvr>
                                    </p:animEffect>
                                    <p:anim calcmode="lin" valueType="num">
                                      <p:cBhvr>
                                        <p:cTn id="64" dur="1000" fill="hold"/>
                                        <p:tgtEl>
                                          <p:spTgt spid="10250"/>
                                        </p:tgtEl>
                                        <p:attrNameLst>
                                          <p:attrName>ppt_x</p:attrName>
                                        </p:attrNameLst>
                                      </p:cBhvr>
                                      <p:tavLst>
                                        <p:tav tm="0">
                                          <p:val>
                                            <p:strVal val="#ppt_x"/>
                                          </p:val>
                                        </p:tav>
                                        <p:tav tm="100000">
                                          <p:val>
                                            <p:strVal val="#ppt_x"/>
                                          </p:val>
                                        </p:tav>
                                      </p:tavLst>
                                    </p:anim>
                                    <p:anim calcmode="lin" valueType="num">
                                      <p:cBhvr>
                                        <p:cTn id="65" dur="1000" fill="hold"/>
                                        <p:tgtEl>
                                          <p:spTgt spid="10250"/>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0251"/>
                                        </p:tgtEl>
                                        <p:attrNameLst>
                                          <p:attrName>style.visibility</p:attrName>
                                        </p:attrNameLst>
                                      </p:cBhvr>
                                      <p:to>
                                        <p:strVal val="visible"/>
                                      </p:to>
                                    </p:set>
                                    <p:animEffect transition="in" filter="fade">
                                      <p:cBhvr>
                                        <p:cTn id="70" dur="1000"/>
                                        <p:tgtEl>
                                          <p:spTgt spid="10251"/>
                                        </p:tgtEl>
                                      </p:cBhvr>
                                    </p:animEffect>
                                    <p:anim calcmode="lin" valueType="num">
                                      <p:cBhvr>
                                        <p:cTn id="71" dur="1000" fill="hold"/>
                                        <p:tgtEl>
                                          <p:spTgt spid="10251"/>
                                        </p:tgtEl>
                                        <p:attrNameLst>
                                          <p:attrName>ppt_x</p:attrName>
                                        </p:attrNameLst>
                                      </p:cBhvr>
                                      <p:tavLst>
                                        <p:tav tm="0">
                                          <p:val>
                                            <p:strVal val="#ppt_x"/>
                                          </p:val>
                                        </p:tav>
                                        <p:tav tm="100000">
                                          <p:val>
                                            <p:strVal val="#ppt_x"/>
                                          </p:val>
                                        </p:tav>
                                      </p:tavLst>
                                    </p:anim>
                                    <p:anim calcmode="lin" valueType="num">
                                      <p:cBhvr>
                                        <p:cTn id="72" dur="1000" fill="hold"/>
                                        <p:tgtEl>
                                          <p:spTgt spid="10251"/>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0252"/>
                                        </p:tgtEl>
                                        <p:attrNameLst>
                                          <p:attrName>style.visibility</p:attrName>
                                        </p:attrNameLst>
                                      </p:cBhvr>
                                      <p:to>
                                        <p:strVal val="visible"/>
                                      </p:to>
                                    </p:set>
                                    <p:animEffect transition="in" filter="fade">
                                      <p:cBhvr>
                                        <p:cTn id="77" dur="1000"/>
                                        <p:tgtEl>
                                          <p:spTgt spid="10252"/>
                                        </p:tgtEl>
                                      </p:cBhvr>
                                    </p:animEffect>
                                    <p:anim calcmode="lin" valueType="num">
                                      <p:cBhvr>
                                        <p:cTn id="78" dur="1000" fill="hold"/>
                                        <p:tgtEl>
                                          <p:spTgt spid="10252"/>
                                        </p:tgtEl>
                                        <p:attrNameLst>
                                          <p:attrName>ppt_x</p:attrName>
                                        </p:attrNameLst>
                                      </p:cBhvr>
                                      <p:tavLst>
                                        <p:tav tm="0">
                                          <p:val>
                                            <p:strVal val="#ppt_x"/>
                                          </p:val>
                                        </p:tav>
                                        <p:tav tm="100000">
                                          <p:val>
                                            <p:strVal val="#ppt_x"/>
                                          </p:val>
                                        </p:tav>
                                      </p:tavLst>
                                    </p:anim>
                                    <p:anim calcmode="lin" valueType="num">
                                      <p:cBhvr>
                                        <p:cTn id="79" dur="1000" fill="hold"/>
                                        <p:tgtEl>
                                          <p:spTgt spid="10252"/>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254"/>
                                        </p:tgtEl>
                                        <p:attrNameLst>
                                          <p:attrName>style.visibility</p:attrName>
                                        </p:attrNameLst>
                                      </p:cBhvr>
                                      <p:to>
                                        <p:strVal val="visible"/>
                                      </p:to>
                                    </p:set>
                                    <p:animEffect transition="in" filter="fade">
                                      <p:cBhvr>
                                        <p:cTn id="84" dur="1000"/>
                                        <p:tgtEl>
                                          <p:spTgt spid="10254"/>
                                        </p:tgtEl>
                                      </p:cBhvr>
                                    </p:animEffect>
                                    <p:anim calcmode="lin" valueType="num">
                                      <p:cBhvr>
                                        <p:cTn id="85" dur="1000" fill="hold"/>
                                        <p:tgtEl>
                                          <p:spTgt spid="10254"/>
                                        </p:tgtEl>
                                        <p:attrNameLst>
                                          <p:attrName>ppt_x</p:attrName>
                                        </p:attrNameLst>
                                      </p:cBhvr>
                                      <p:tavLst>
                                        <p:tav tm="0">
                                          <p:val>
                                            <p:strVal val="#ppt_x"/>
                                          </p:val>
                                        </p:tav>
                                        <p:tav tm="100000">
                                          <p:val>
                                            <p:strVal val="#ppt_x"/>
                                          </p:val>
                                        </p:tav>
                                      </p:tavLst>
                                    </p:anim>
                                    <p:anim calcmode="lin" valueType="num">
                                      <p:cBhvr>
                                        <p:cTn id="86" dur="1000" fill="hold"/>
                                        <p:tgtEl>
                                          <p:spTgt spid="10254"/>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10253"/>
                                        </p:tgtEl>
                                        <p:attrNameLst>
                                          <p:attrName>style.visibility</p:attrName>
                                        </p:attrNameLst>
                                      </p:cBhvr>
                                      <p:to>
                                        <p:strVal val="visible"/>
                                      </p:to>
                                    </p:set>
                                    <p:animEffect transition="in" filter="fade">
                                      <p:cBhvr>
                                        <p:cTn id="89" dur="1000"/>
                                        <p:tgtEl>
                                          <p:spTgt spid="10253"/>
                                        </p:tgtEl>
                                      </p:cBhvr>
                                    </p:animEffect>
                                    <p:anim calcmode="lin" valueType="num">
                                      <p:cBhvr>
                                        <p:cTn id="90" dur="1000" fill="hold"/>
                                        <p:tgtEl>
                                          <p:spTgt spid="10253"/>
                                        </p:tgtEl>
                                        <p:attrNameLst>
                                          <p:attrName>ppt_x</p:attrName>
                                        </p:attrNameLst>
                                      </p:cBhvr>
                                      <p:tavLst>
                                        <p:tav tm="0">
                                          <p:val>
                                            <p:strVal val="#ppt_x"/>
                                          </p:val>
                                        </p:tav>
                                        <p:tav tm="100000">
                                          <p:val>
                                            <p:strVal val="#ppt_x"/>
                                          </p:val>
                                        </p:tav>
                                      </p:tavLst>
                                    </p:anim>
                                    <p:anim calcmode="lin" valueType="num">
                                      <p:cBhvr>
                                        <p:cTn id="91" dur="1000" fill="hold"/>
                                        <p:tgtEl>
                                          <p:spTgt spid="102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863" y="260648"/>
            <a:ext cx="7128792" cy="3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059" y="836711"/>
            <a:ext cx="5116434" cy="48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749" y="2465483"/>
            <a:ext cx="6028128" cy="459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1084" y="1320699"/>
            <a:ext cx="3160850" cy="415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547" y="1349917"/>
            <a:ext cx="2312681" cy="356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862" y="1924729"/>
            <a:ext cx="7930553" cy="368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3"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6058" y="3023297"/>
            <a:ext cx="4815327" cy="477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4"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8690" y="3739133"/>
            <a:ext cx="7231465" cy="409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5"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6629" y="4365104"/>
            <a:ext cx="1489118" cy="372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6"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6059" y="4941168"/>
            <a:ext cx="3122529"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2920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additive="base">
                                        <p:cTn id="7" dur="500" fill="hold"/>
                                        <p:tgtEl>
                                          <p:spTgt spid="11267"/>
                                        </p:tgtEl>
                                        <p:attrNameLst>
                                          <p:attrName>ppt_x</p:attrName>
                                        </p:attrNameLst>
                                      </p:cBhvr>
                                      <p:tavLst>
                                        <p:tav tm="0">
                                          <p:val>
                                            <p:strVal val="#ppt_x"/>
                                          </p:val>
                                        </p:tav>
                                        <p:tav tm="100000">
                                          <p:val>
                                            <p:strVal val="#ppt_x"/>
                                          </p:val>
                                        </p:tav>
                                      </p:tavLst>
                                    </p:anim>
                                    <p:anim calcmode="lin" valueType="num">
                                      <p:cBhvr additive="base">
                                        <p:cTn id="8"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71"/>
                                        </p:tgtEl>
                                        <p:attrNameLst>
                                          <p:attrName>style.visibility</p:attrName>
                                        </p:attrNameLst>
                                      </p:cBhvr>
                                      <p:to>
                                        <p:strVal val="visible"/>
                                      </p:to>
                                    </p:set>
                                    <p:anim calcmode="lin" valueType="num">
                                      <p:cBhvr additive="base">
                                        <p:cTn id="13" dur="500" fill="hold"/>
                                        <p:tgtEl>
                                          <p:spTgt spid="11271"/>
                                        </p:tgtEl>
                                        <p:attrNameLst>
                                          <p:attrName>ppt_x</p:attrName>
                                        </p:attrNameLst>
                                      </p:cBhvr>
                                      <p:tavLst>
                                        <p:tav tm="0">
                                          <p:val>
                                            <p:strVal val="#ppt_x"/>
                                          </p:val>
                                        </p:tav>
                                        <p:tav tm="100000">
                                          <p:val>
                                            <p:strVal val="#ppt_x"/>
                                          </p:val>
                                        </p:tav>
                                      </p:tavLst>
                                    </p:anim>
                                    <p:anim calcmode="lin" valueType="num">
                                      <p:cBhvr additive="base">
                                        <p:cTn id="14" dur="500" fill="hold"/>
                                        <p:tgtEl>
                                          <p:spTgt spid="1127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270"/>
                                        </p:tgtEl>
                                        <p:attrNameLst>
                                          <p:attrName>style.visibility</p:attrName>
                                        </p:attrNameLst>
                                      </p:cBhvr>
                                      <p:to>
                                        <p:strVal val="visible"/>
                                      </p:to>
                                    </p:set>
                                    <p:anim calcmode="lin" valueType="num">
                                      <p:cBhvr additive="base">
                                        <p:cTn id="19" dur="500" fill="hold"/>
                                        <p:tgtEl>
                                          <p:spTgt spid="11270"/>
                                        </p:tgtEl>
                                        <p:attrNameLst>
                                          <p:attrName>ppt_x</p:attrName>
                                        </p:attrNameLst>
                                      </p:cBhvr>
                                      <p:tavLst>
                                        <p:tav tm="0">
                                          <p:val>
                                            <p:strVal val="#ppt_x"/>
                                          </p:val>
                                        </p:tav>
                                        <p:tav tm="100000">
                                          <p:val>
                                            <p:strVal val="#ppt_x"/>
                                          </p:val>
                                        </p:tav>
                                      </p:tavLst>
                                    </p:anim>
                                    <p:anim calcmode="lin" valueType="num">
                                      <p:cBhvr additive="base">
                                        <p:cTn id="20" dur="500" fill="hold"/>
                                        <p:tgtEl>
                                          <p:spTgt spid="1127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272"/>
                                        </p:tgtEl>
                                        <p:attrNameLst>
                                          <p:attrName>style.visibility</p:attrName>
                                        </p:attrNameLst>
                                      </p:cBhvr>
                                      <p:to>
                                        <p:strVal val="visible"/>
                                      </p:to>
                                    </p:set>
                                    <p:anim calcmode="lin" valueType="num">
                                      <p:cBhvr additive="base">
                                        <p:cTn id="25" dur="500" fill="hold"/>
                                        <p:tgtEl>
                                          <p:spTgt spid="11272"/>
                                        </p:tgtEl>
                                        <p:attrNameLst>
                                          <p:attrName>ppt_x</p:attrName>
                                        </p:attrNameLst>
                                      </p:cBhvr>
                                      <p:tavLst>
                                        <p:tav tm="0">
                                          <p:val>
                                            <p:strVal val="#ppt_x"/>
                                          </p:val>
                                        </p:tav>
                                        <p:tav tm="100000">
                                          <p:val>
                                            <p:strVal val="#ppt_x"/>
                                          </p:val>
                                        </p:tav>
                                      </p:tavLst>
                                    </p:anim>
                                    <p:anim calcmode="lin" valueType="num">
                                      <p:cBhvr additive="base">
                                        <p:cTn id="26" dur="500" fill="hold"/>
                                        <p:tgtEl>
                                          <p:spTgt spid="1127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268"/>
                                        </p:tgtEl>
                                        <p:attrNameLst>
                                          <p:attrName>style.visibility</p:attrName>
                                        </p:attrNameLst>
                                      </p:cBhvr>
                                      <p:to>
                                        <p:strVal val="visible"/>
                                      </p:to>
                                    </p:set>
                                    <p:anim calcmode="lin" valueType="num">
                                      <p:cBhvr additive="base">
                                        <p:cTn id="31" dur="500" fill="hold"/>
                                        <p:tgtEl>
                                          <p:spTgt spid="11268"/>
                                        </p:tgtEl>
                                        <p:attrNameLst>
                                          <p:attrName>ppt_x</p:attrName>
                                        </p:attrNameLst>
                                      </p:cBhvr>
                                      <p:tavLst>
                                        <p:tav tm="0">
                                          <p:val>
                                            <p:strVal val="#ppt_x"/>
                                          </p:val>
                                        </p:tav>
                                        <p:tav tm="100000">
                                          <p:val>
                                            <p:strVal val="#ppt_x"/>
                                          </p:val>
                                        </p:tav>
                                      </p:tavLst>
                                    </p:anim>
                                    <p:anim calcmode="lin" valueType="num">
                                      <p:cBhvr additive="base">
                                        <p:cTn id="32"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273"/>
                                        </p:tgtEl>
                                        <p:attrNameLst>
                                          <p:attrName>style.visibility</p:attrName>
                                        </p:attrNameLst>
                                      </p:cBhvr>
                                      <p:to>
                                        <p:strVal val="visible"/>
                                      </p:to>
                                    </p:set>
                                    <p:anim calcmode="lin" valueType="num">
                                      <p:cBhvr additive="base">
                                        <p:cTn id="37" dur="500" fill="hold"/>
                                        <p:tgtEl>
                                          <p:spTgt spid="11273"/>
                                        </p:tgtEl>
                                        <p:attrNameLst>
                                          <p:attrName>ppt_x</p:attrName>
                                        </p:attrNameLst>
                                      </p:cBhvr>
                                      <p:tavLst>
                                        <p:tav tm="0">
                                          <p:val>
                                            <p:strVal val="#ppt_x"/>
                                          </p:val>
                                        </p:tav>
                                        <p:tav tm="100000">
                                          <p:val>
                                            <p:strVal val="#ppt_x"/>
                                          </p:val>
                                        </p:tav>
                                      </p:tavLst>
                                    </p:anim>
                                    <p:anim calcmode="lin" valueType="num">
                                      <p:cBhvr additive="base">
                                        <p:cTn id="38" dur="500" fill="hold"/>
                                        <p:tgtEl>
                                          <p:spTgt spid="1127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274"/>
                                        </p:tgtEl>
                                        <p:attrNameLst>
                                          <p:attrName>style.visibility</p:attrName>
                                        </p:attrNameLst>
                                      </p:cBhvr>
                                      <p:to>
                                        <p:strVal val="visible"/>
                                      </p:to>
                                    </p:set>
                                    <p:anim calcmode="lin" valueType="num">
                                      <p:cBhvr additive="base">
                                        <p:cTn id="43" dur="500" fill="hold"/>
                                        <p:tgtEl>
                                          <p:spTgt spid="11274"/>
                                        </p:tgtEl>
                                        <p:attrNameLst>
                                          <p:attrName>ppt_x</p:attrName>
                                        </p:attrNameLst>
                                      </p:cBhvr>
                                      <p:tavLst>
                                        <p:tav tm="0">
                                          <p:val>
                                            <p:strVal val="#ppt_x"/>
                                          </p:val>
                                        </p:tav>
                                        <p:tav tm="100000">
                                          <p:val>
                                            <p:strVal val="#ppt_x"/>
                                          </p:val>
                                        </p:tav>
                                      </p:tavLst>
                                    </p:anim>
                                    <p:anim calcmode="lin" valueType="num">
                                      <p:cBhvr additive="base">
                                        <p:cTn id="44" dur="500" fill="hold"/>
                                        <p:tgtEl>
                                          <p:spTgt spid="1127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1275"/>
                                        </p:tgtEl>
                                        <p:attrNameLst>
                                          <p:attrName>style.visibility</p:attrName>
                                        </p:attrNameLst>
                                      </p:cBhvr>
                                      <p:to>
                                        <p:strVal val="visible"/>
                                      </p:to>
                                    </p:set>
                                    <p:anim calcmode="lin" valueType="num">
                                      <p:cBhvr additive="base">
                                        <p:cTn id="49" dur="500" fill="hold"/>
                                        <p:tgtEl>
                                          <p:spTgt spid="11275"/>
                                        </p:tgtEl>
                                        <p:attrNameLst>
                                          <p:attrName>ppt_x</p:attrName>
                                        </p:attrNameLst>
                                      </p:cBhvr>
                                      <p:tavLst>
                                        <p:tav tm="0">
                                          <p:val>
                                            <p:strVal val="#ppt_x"/>
                                          </p:val>
                                        </p:tav>
                                        <p:tav tm="100000">
                                          <p:val>
                                            <p:strVal val="#ppt_x"/>
                                          </p:val>
                                        </p:tav>
                                      </p:tavLst>
                                    </p:anim>
                                    <p:anim calcmode="lin" valueType="num">
                                      <p:cBhvr additive="base">
                                        <p:cTn id="50" dur="500" fill="hold"/>
                                        <p:tgtEl>
                                          <p:spTgt spid="1127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1276"/>
                                        </p:tgtEl>
                                        <p:attrNameLst>
                                          <p:attrName>style.visibility</p:attrName>
                                        </p:attrNameLst>
                                      </p:cBhvr>
                                      <p:to>
                                        <p:strVal val="visible"/>
                                      </p:to>
                                    </p:set>
                                    <p:anim calcmode="lin" valueType="num">
                                      <p:cBhvr additive="base">
                                        <p:cTn id="55" dur="500" fill="hold"/>
                                        <p:tgtEl>
                                          <p:spTgt spid="11276"/>
                                        </p:tgtEl>
                                        <p:attrNameLst>
                                          <p:attrName>ppt_x</p:attrName>
                                        </p:attrNameLst>
                                      </p:cBhvr>
                                      <p:tavLst>
                                        <p:tav tm="0">
                                          <p:val>
                                            <p:strVal val="#ppt_x"/>
                                          </p:val>
                                        </p:tav>
                                        <p:tav tm="100000">
                                          <p:val>
                                            <p:strVal val="#ppt_x"/>
                                          </p:val>
                                        </p:tav>
                                      </p:tavLst>
                                    </p:anim>
                                    <p:anim calcmode="lin" valueType="num">
                                      <p:cBhvr additive="base">
                                        <p:cTn id="56" dur="500" fill="hold"/>
                                        <p:tgtEl>
                                          <p:spTgt spid="112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57200" y="274638"/>
            <a:ext cx="8229600" cy="706090"/>
          </a:xfrm>
        </p:spPr>
        <p:txBody>
          <a:bodyPr/>
          <a:lstStyle/>
          <a:p>
            <a:pPr eaLnBrk="1" hangingPunct="1"/>
            <a:r>
              <a:rPr lang="zh-CN" altLang="en-US" dirty="0" smtClean="0"/>
              <a:t>两相电机（单相电机）</a:t>
            </a:r>
          </a:p>
        </p:txBody>
      </p:sp>
      <p:pic>
        <p:nvPicPr>
          <p:cNvPr id="62468" name="Picture 9" descr="ANd9GcTopqgM7j44vril9Lm7bAJBd_ncbkmnqk73QHWW-v_g-NTyRI4kP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020762"/>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11" descr="ANd9GcRQj3visiW211ccr218F-WaB7oddkZIYFUNUZkipsbAOe4WSw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203325"/>
            <a:ext cx="304800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http://i03.pic.sogou.com/661372fd5f9ce5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3611562"/>
            <a:ext cx="3215583" cy="2563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1737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3391" y="116632"/>
            <a:ext cx="8229600" cy="562074"/>
          </a:xfrm>
        </p:spPr>
        <p:txBody>
          <a:bodyPr/>
          <a:lstStyle/>
          <a:p>
            <a:pPr marL="457200" indent="-457200">
              <a:lnSpc>
                <a:spcPct val="140000"/>
              </a:lnSpc>
              <a:spcBef>
                <a:spcPct val="15000"/>
              </a:spcBef>
            </a:pPr>
            <a:r>
              <a:rPr lang="en-US" altLang="zh-CN" dirty="0"/>
              <a:t>2</a:t>
            </a:r>
            <a:r>
              <a:rPr lang="zh-CN" altLang="en-US" dirty="0"/>
              <a:t>、异步电动机铭牌与选择</a:t>
            </a:r>
          </a:p>
        </p:txBody>
      </p:sp>
      <p:sp>
        <p:nvSpPr>
          <p:cNvPr id="4" name="矩形 3"/>
          <p:cNvSpPr/>
          <p:nvPr/>
        </p:nvSpPr>
        <p:spPr>
          <a:xfrm>
            <a:off x="1490158" y="721327"/>
            <a:ext cx="6985461" cy="830997"/>
          </a:xfrm>
          <a:prstGeom prst="rect">
            <a:avLst/>
          </a:prstGeom>
        </p:spPr>
        <p:txBody>
          <a:bodyPr wrap="square">
            <a:spAutoFit/>
          </a:bodyPr>
          <a:lstStyle/>
          <a:p>
            <a:r>
              <a:rPr lang="en-US" altLang="zh-CN" sz="1200" dirty="0">
                <a:solidFill>
                  <a:srgbClr val="000000"/>
                </a:solidFill>
                <a:latin typeface="宋体"/>
              </a:rPr>
              <a:t>Y-</a:t>
            </a:r>
            <a:r>
              <a:rPr lang="en-US" altLang="zh-CN" sz="1200" dirty="0" smtClean="0">
                <a:solidFill>
                  <a:srgbClr val="000000"/>
                </a:solidFill>
                <a:latin typeface="宋体"/>
              </a:rPr>
              <a:t>---</a:t>
            </a:r>
            <a:r>
              <a:rPr lang="zh-CN" altLang="en-US" sz="1200" dirty="0" smtClean="0">
                <a:solidFill>
                  <a:srgbClr val="000000"/>
                </a:solidFill>
                <a:latin typeface="宋体"/>
              </a:rPr>
              <a:t>鼠</a:t>
            </a:r>
            <a:r>
              <a:rPr lang="zh-CN" altLang="en-US" sz="1200" dirty="0">
                <a:solidFill>
                  <a:srgbClr val="000000"/>
                </a:solidFill>
                <a:latin typeface="宋体"/>
              </a:rPr>
              <a:t>笼型</a:t>
            </a:r>
            <a:r>
              <a:rPr lang="zh-CN" altLang="en-US" sz="1200" dirty="0" smtClean="0">
                <a:solidFill>
                  <a:srgbClr val="000000"/>
                </a:solidFill>
                <a:latin typeface="宋体"/>
              </a:rPr>
              <a:t>异步电动机；</a:t>
            </a:r>
            <a:r>
              <a:rPr lang="en-US" altLang="zh-CN" sz="1200" dirty="0" smtClean="0">
                <a:solidFill>
                  <a:srgbClr val="000000"/>
                </a:solidFill>
                <a:latin typeface="宋体"/>
              </a:rPr>
              <a:t>YR----</a:t>
            </a:r>
            <a:r>
              <a:rPr lang="zh-CN" altLang="en-US" sz="1200" dirty="0" smtClean="0">
                <a:solidFill>
                  <a:srgbClr val="000000"/>
                </a:solidFill>
                <a:latin typeface="宋体"/>
              </a:rPr>
              <a:t>绕线</a:t>
            </a:r>
            <a:r>
              <a:rPr lang="zh-CN" altLang="en-US" sz="1200" dirty="0">
                <a:solidFill>
                  <a:srgbClr val="000000"/>
                </a:solidFill>
                <a:latin typeface="宋体"/>
              </a:rPr>
              <a:t>型</a:t>
            </a:r>
            <a:r>
              <a:rPr lang="zh-CN" altLang="en-US" sz="1200" dirty="0" smtClean="0">
                <a:solidFill>
                  <a:srgbClr val="000000"/>
                </a:solidFill>
                <a:latin typeface="宋体"/>
              </a:rPr>
              <a:t>异步电动机；</a:t>
            </a:r>
            <a:r>
              <a:rPr lang="en-US" altLang="zh-CN" sz="1200" dirty="0" smtClean="0">
                <a:solidFill>
                  <a:srgbClr val="000000"/>
                </a:solidFill>
                <a:latin typeface="宋体"/>
              </a:rPr>
              <a:t>YKS----</a:t>
            </a:r>
            <a:r>
              <a:rPr lang="zh-CN" altLang="en-US" sz="1200" dirty="0" smtClean="0">
                <a:solidFill>
                  <a:srgbClr val="000000"/>
                </a:solidFill>
                <a:latin typeface="宋体"/>
              </a:rPr>
              <a:t>带空</a:t>
            </a:r>
            <a:r>
              <a:rPr lang="en-US" altLang="zh-CN" sz="1200" dirty="0" smtClean="0">
                <a:solidFill>
                  <a:srgbClr val="000000"/>
                </a:solidFill>
                <a:latin typeface="宋体"/>
              </a:rPr>
              <a:t>-</a:t>
            </a:r>
            <a:r>
              <a:rPr lang="zh-CN" altLang="en-US" sz="1200" dirty="0" smtClean="0">
                <a:solidFill>
                  <a:srgbClr val="000000"/>
                </a:solidFill>
                <a:latin typeface="宋体"/>
              </a:rPr>
              <a:t>水冷却器</a:t>
            </a:r>
            <a:r>
              <a:rPr lang="zh-CN" altLang="en-US" sz="1200" dirty="0">
                <a:solidFill>
                  <a:srgbClr val="000000"/>
                </a:solidFill>
                <a:latin typeface="宋体"/>
              </a:rPr>
              <a:t>封闭式鼠笼型异步电动机</a:t>
            </a:r>
          </a:p>
          <a:p>
            <a:r>
              <a:rPr lang="en-US" altLang="zh-CN" sz="1200" dirty="0" smtClean="0">
                <a:solidFill>
                  <a:srgbClr val="000000"/>
                </a:solidFill>
                <a:latin typeface="宋体"/>
              </a:rPr>
              <a:t>YQF----</a:t>
            </a:r>
            <a:r>
              <a:rPr lang="zh-CN" altLang="en-US" sz="1200" dirty="0" smtClean="0">
                <a:solidFill>
                  <a:srgbClr val="000000"/>
                </a:solidFill>
                <a:latin typeface="宋体"/>
              </a:rPr>
              <a:t>气候防护式</a:t>
            </a:r>
            <a:r>
              <a:rPr lang="zh-CN" altLang="en-US" sz="1200" dirty="0">
                <a:solidFill>
                  <a:srgbClr val="000000"/>
                </a:solidFill>
                <a:latin typeface="宋体"/>
              </a:rPr>
              <a:t>鼠笼型</a:t>
            </a:r>
            <a:r>
              <a:rPr lang="zh-CN" altLang="en-US" sz="1200" dirty="0" smtClean="0">
                <a:solidFill>
                  <a:srgbClr val="000000"/>
                </a:solidFill>
                <a:latin typeface="宋体"/>
              </a:rPr>
              <a:t>异步电动机；</a:t>
            </a:r>
            <a:r>
              <a:rPr lang="en-US" altLang="zh-CN" sz="1200" dirty="0" smtClean="0">
                <a:solidFill>
                  <a:srgbClr val="000000"/>
                </a:solidFill>
                <a:latin typeface="宋体"/>
              </a:rPr>
              <a:t>YKK----</a:t>
            </a:r>
            <a:r>
              <a:rPr lang="zh-CN" altLang="en-US" sz="1200" dirty="0" smtClean="0">
                <a:solidFill>
                  <a:srgbClr val="000000"/>
                </a:solidFill>
                <a:latin typeface="宋体"/>
              </a:rPr>
              <a:t>带空</a:t>
            </a:r>
            <a:r>
              <a:rPr lang="en-US" altLang="zh-CN" sz="1200" dirty="0" smtClean="0">
                <a:solidFill>
                  <a:srgbClr val="000000"/>
                </a:solidFill>
                <a:latin typeface="宋体"/>
              </a:rPr>
              <a:t>-</a:t>
            </a:r>
            <a:r>
              <a:rPr lang="zh-CN" altLang="en-US" sz="1200" dirty="0" smtClean="0">
                <a:solidFill>
                  <a:srgbClr val="000000"/>
                </a:solidFill>
                <a:latin typeface="宋体"/>
              </a:rPr>
              <a:t>空</a:t>
            </a:r>
            <a:r>
              <a:rPr lang="zh-CN" altLang="en-US" sz="1200" dirty="0">
                <a:solidFill>
                  <a:srgbClr val="000000"/>
                </a:solidFill>
                <a:latin typeface="宋体"/>
              </a:rPr>
              <a:t>冷却器封闭式鼠笼型异步电动机</a:t>
            </a:r>
          </a:p>
          <a:p>
            <a:r>
              <a:rPr lang="en-US" altLang="zh-CN" sz="1200" dirty="0" smtClean="0">
                <a:solidFill>
                  <a:srgbClr val="000000"/>
                </a:solidFill>
                <a:latin typeface="宋体"/>
              </a:rPr>
              <a:t>YRKS----</a:t>
            </a:r>
            <a:r>
              <a:rPr lang="zh-CN" altLang="en-US" sz="1200" dirty="0" smtClean="0">
                <a:solidFill>
                  <a:srgbClr val="000000"/>
                </a:solidFill>
                <a:latin typeface="宋体"/>
              </a:rPr>
              <a:t>带空</a:t>
            </a:r>
            <a:r>
              <a:rPr lang="en-US" altLang="zh-CN" sz="1200" dirty="0" smtClean="0">
                <a:solidFill>
                  <a:srgbClr val="000000"/>
                </a:solidFill>
                <a:latin typeface="宋体"/>
              </a:rPr>
              <a:t>-</a:t>
            </a:r>
            <a:r>
              <a:rPr lang="zh-CN" altLang="en-US" sz="1200" dirty="0" smtClean="0">
                <a:solidFill>
                  <a:srgbClr val="000000"/>
                </a:solidFill>
                <a:latin typeface="宋体"/>
              </a:rPr>
              <a:t>水冷却器</a:t>
            </a:r>
            <a:r>
              <a:rPr lang="zh-CN" altLang="en-US" sz="1200" dirty="0">
                <a:solidFill>
                  <a:srgbClr val="000000"/>
                </a:solidFill>
                <a:latin typeface="宋体"/>
              </a:rPr>
              <a:t>封闭式绕线型</a:t>
            </a:r>
            <a:r>
              <a:rPr lang="zh-CN" altLang="en-US" sz="1200" dirty="0" smtClean="0">
                <a:solidFill>
                  <a:srgbClr val="000000"/>
                </a:solidFill>
                <a:latin typeface="宋体"/>
              </a:rPr>
              <a:t>异步电动机；</a:t>
            </a:r>
            <a:r>
              <a:rPr lang="en-US" altLang="zh-CN" sz="1200" dirty="0" smtClean="0">
                <a:solidFill>
                  <a:srgbClr val="000000"/>
                </a:solidFill>
                <a:latin typeface="宋体"/>
              </a:rPr>
              <a:t>YRQF----</a:t>
            </a:r>
            <a:r>
              <a:rPr lang="zh-CN" altLang="en-US" sz="1200" dirty="0" smtClean="0">
                <a:solidFill>
                  <a:srgbClr val="000000"/>
                </a:solidFill>
                <a:latin typeface="宋体"/>
              </a:rPr>
              <a:t>气候防护式</a:t>
            </a:r>
            <a:r>
              <a:rPr lang="zh-CN" altLang="en-US" sz="1200" dirty="0">
                <a:solidFill>
                  <a:srgbClr val="000000"/>
                </a:solidFill>
                <a:latin typeface="宋体"/>
              </a:rPr>
              <a:t>鼠笼型异步电动机</a:t>
            </a:r>
          </a:p>
          <a:p>
            <a:r>
              <a:rPr lang="en-US" altLang="zh-CN" sz="1200" dirty="0">
                <a:solidFill>
                  <a:srgbClr val="000000"/>
                </a:solidFill>
                <a:latin typeface="宋体"/>
              </a:rPr>
              <a:t>YRKK----</a:t>
            </a:r>
            <a:r>
              <a:rPr lang="zh-CN" altLang="en-US" sz="1200" dirty="0">
                <a:solidFill>
                  <a:srgbClr val="000000"/>
                </a:solidFill>
                <a:latin typeface="宋体"/>
              </a:rPr>
              <a:t>带空</a:t>
            </a:r>
            <a:r>
              <a:rPr lang="en-US" altLang="zh-CN" sz="1200" dirty="0">
                <a:solidFill>
                  <a:srgbClr val="000000"/>
                </a:solidFill>
                <a:latin typeface="宋体"/>
              </a:rPr>
              <a:t>-</a:t>
            </a:r>
            <a:r>
              <a:rPr lang="zh-CN" altLang="en-US" sz="1200" dirty="0">
                <a:solidFill>
                  <a:srgbClr val="000000"/>
                </a:solidFill>
                <a:latin typeface="宋体"/>
              </a:rPr>
              <a:t>空冷却器封闭式绕线型异步电动机</a:t>
            </a:r>
          </a:p>
        </p:txBody>
      </p:sp>
      <p:sp>
        <p:nvSpPr>
          <p:cNvPr id="5" name="TextBox 4"/>
          <p:cNvSpPr txBox="1"/>
          <p:nvPr/>
        </p:nvSpPr>
        <p:spPr>
          <a:xfrm>
            <a:off x="231414" y="717864"/>
            <a:ext cx="1107996" cy="369332"/>
          </a:xfrm>
          <a:prstGeom prst="rect">
            <a:avLst/>
          </a:prstGeom>
          <a:noFill/>
        </p:spPr>
        <p:txBody>
          <a:bodyPr wrap="none" rtlCol="0">
            <a:spAutoFit/>
          </a:bodyPr>
          <a:lstStyle/>
          <a:p>
            <a:r>
              <a:rPr lang="zh-CN" altLang="en-US" dirty="0" smtClean="0"/>
              <a:t>种类繁多</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364" y="1552324"/>
            <a:ext cx="6910051" cy="5230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610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1000"/>
                                        <p:tgtEl>
                                          <p:spTgt spid="1026"/>
                                        </p:tgtEl>
                                      </p:cBhvr>
                                    </p:animEffect>
                                    <p:anim calcmode="lin" valueType="num">
                                      <p:cBhvr>
                                        <p:cTn id="29" dur="1000" fill="hold"/>
                                        <p:tgtEl>
                                          <p:spTgt spid="1026"/>
                                        </p:tgtEl>
                                        <p:attrNameLst>
                                          <p:attrName>ppt_x</p:attrName>
                                        </p:attrNameLst>
                                      </p:cBhvr>
                                      <p:tavLst>
                                        <p:tav tm="0">
                                          <p:val>
                                            <p:strVal val="#ppt_x"/>
                                          </p:val>
                                        </p:tav>
                                        <p:tav tm="100000">
                                          <p:val>
                                            <p:strVal val="#ppt_x"/>
                                          </p:val>
                                        </p:tav>
                                      </p:tavLst>
                                    </p:anim>
                                    <p:anim calcmode="lin" valueType="num">
                                      <p:cBhvr>
                                        <p:cTn id="30"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57001" y="692696"/>
            <a:ext cx="7488832" cy="3028521"/>
          </a:xfrm>
          <a:prstGeom prst="rect">
            <a:avLst/>
          </a:prstGeom>
        </p:spPr>
        <p:txBody>
          <a:bodyPr wrap="square">
            <a:spAutoFit/>
          </a:bodyPr>
          <a:lstStyle/>
          <a:p>
            <a:pPr algn="just">
              <a:lnSpc>
                <a:spcPct val="135000"/>
              </a:lnSpc>
              <a:spcBef>
                <a:spcPct val="50000"/>
              </a:spcBef>
            </a:pPr>
            <a:r>
              <a:rPr kumimoji="1" lang="zh-CN" altLang="en-US" dirty="0">
                <a:latin typeface="楷体_GB2312"/>
                <a:ea typeface="楷体_GB2312"/>
              </a:rPr>
              <a:t>各类常见电动机的产品名称代号及其意义如下</a:t>
            </a:r>
            <a:r>
              <a:rPr kumimoji="1" lang="zh-CN" altLang="en-US" dirty="0" smtClean="0">
                <a:latin typeface="楷体_GB2312"/>
                <a:ea typeface="楷体_GB2312"/>
              </a:rPr>
              <a:t>：</a:t>
            </a:r>
            <a:endParaRPr kumimoji="1" lang="en-US" altLang="zh-CN" dirty="0" smtClean="0">
              <a:latin typeface="楷体_GB2312"/>
              <a:ea typeface="楷体_GB2312"/>
            </a:endParaRPr>
          </a:p>
          <a:p>
            <a:pPr algn="just">
              <a:lnSpc>
                <a:spcPct val="135000"/>
              </a:lnSpc>
              <a:spcBef>
                <a:spcPct val="50000"/>
              </a:spcBef>
            </a:pPr>
            <a:r>
              <a:rPr kumimoji="1" lang="en-US" altLang="zh-CN" dirty="0">
                <a:latin typeface="楷体_GB2312"/>
                <a:ea typeface="楷体_GB2312"/>
              </a:rPr>
              <a:t>	</a:t>
            </a:r>
            <a:r>
              <a:rPr kumimoji="1" lang="en-US" altLang="zh-CN" dirty="0" smtClean="0">
                <a:latin typeface="楷体_GB2312"/>
                <a:ea typeface="楷体_GB2312"/>
              </a:rPr>
              <a:t>YR</a:t>
            </a:r>
            <a:r>
              <a:rPr kumimoji="1" lang="en-US" altLang="zh-CN" dirty="0">
                <a:latin typeface="Courier New" pitchFamily="49" charset="0"/>
                <a:ea typeface="楷体_GB2312"/>
              </a:rPr>
              <a:t>——</a:t>
            </a:r>
            <a:r>
              <a:rPr kumimoji="1" lang="zh-CN" altLang="en-US" dirty="0">
                <a:latin typeface="楷体_GB2312"/>
                <a:ea typeface="楷体_GB2312"/>
              </a:rPr>
              <a:t>绕线型三相异步电动机；</a:t>
            </a:r>
          </a:p>
          <a:p>
            <a:pPr algn="just">
              <a:lnSpc>
                <a:spcPct val="135000"/>
              </a:lnSpc>
              <a:spcBef>
                <a:spcPct val="50000"/>
              </a:spcBef>
            </a:pPr>
            <a:r>
              <a:rPr kumimoji="1" lang="zh-CN" altLang="en-US" dirty="0">
                <a:latin typeface="楷体_GB2312"/>
                <a:ea typeface="楷体_GB2312"/>
              </a:rPr>
              <a:t>        </a:t>
            </a:r>
            <a:r>
              <a:rPr kumimoji="1" lang="en-US" altLang="zh-CN" dirty="0">
                <a:latin typeface="楷体_GB2312"/>
                <a:ea typeface="楷体_GB2312"/>
              </a:rPr>
              <a:t>YB</a:t>
            </a:r>
            <a:r>
              <a:rPr kumimoji="1" lang="en-US" altLang="zh-CN" dirty="0">
                <a:latin typeface="Courier New" pitchFamily="49" charset="0"/>
                <a:ea typeface="楷体_GB2312"/>
              </a:rPr>
              <a:t>——</a:t>
            </a:r>
            <a:r>
              <a:rPr kumimoji="1" lang="zh-CN" altLang="en-US" dirty="0">
                <a:latin typeface="楷体_GB2312"/>
                <a:ea typeface="楷体_GB2312"/>
              </a:rPr>
              <a:t>防爆型异步电动机；</a:t>
            </a:r>
          </a:p>
          <a:p>
            <a:pPr>
              <a:lnSpc>
                <a:spcPct val="135000"/>
              </a:lnSpc>
              <a:spcBef>
                <a:spcPct val="50000"/>
              </a:spcBef>
            </a:pPr>
            <a:r>
              <a:rPr kumimoji="1" lang="zh-CN" altLang="en-US" dirty="0">
                <a:latin typeface="楷体_GB2312"/>
                <a:ea typeface="楷体_GB2312"/>
              </a:rPr>
              <a:t>        </a:t>
            </a:r>
            <a:r>
              <a:rPr kumimoji="1" lang="en-US" altLang="zh-CN" dirty="0">
                <a:latin typeface="楷体_GB2312"/>
                <a:ea typeface="楷体_GB2312"/>
              </a:rPr>
              <a:t>YZ</a:t>
            </a:r>
            <a:r>
              <a:rPr kumimoji="1" lang="en-US" altLang="zh-CN" dirty="0">
                <a:ea typeface="楷体_GB2312"/>
              </a:rPr>
              <a:t>—</a:t>
            </a:r>
            <a:r>
              <a:rPr kumimoji="1" lang="zh-CN" altLang="en-US" dirty="0">
                <a:latin typeface="楷体_GB2312"/>
                <a:ea typeface="楷体_GB2312"/>
              </a:rPr>
              <a:t>起重、冶金用异步电动机； </a:t>
            </a:r>
          </a:p>
          <a:p>
            <a:pPr algn="just">
              <a:lnSpc>
                <a:spcPct val="135000"/>
              </a:lnSpc>
              <a:spcBef>
                <a:spcPct val="50000"/>
              </a:spcBef>
            </a:pPr>
            <a:r>
              <a:rPr kumimoji="1" lang="zh-CN" altLang="en-US" dirty="0">
                <a:latin typeface="楷体_GB2312"/>
                <a:ea typeface="楷体_GB2312"/>
              </a:rPr>
              <a:t>        </a:t>
            </a:r>
            <a:r>
              <a:rPr kumimoji="1" lang="en-US" altLang="zh-CN" dirty="0">
                <a:latin typeface="楷体_GB2312"/>
                <a:ea typeface="楷体_GB2312"/>
              </a:rPr>
              <a:t>YQ</a:t>
            </a:r>
            <a:r>
              <a:rPr kumimoji="1" lang="en-US" altLang="zh-CN" dirty="0">
                <a:latin typeface="Courier New" pitchFamily="49" charset="0"/>
                <a:ea typeface="楷体_GB2312"/>
              </a:rPr>
              <a:t>——</a:t>
            </a:r>
            <a:r>
              <a:rPr kumimoji="1" lang="zh-CN" altLang="en-US" dirty="0">
                <a:latin typeface="楷体_GB2312"/>
                <a:ea typeface="楷体_GB2312"/>
              </a:rPr>
              <a:t>高起动转矩异步电动机；</a:t>
            </a:r>
          </a:p>
          <a:p>
            <a:pPr algn="just">
              <a:lnSpc>
                <a:spcPct val="135000"/>
              </a:lnSpc>
              <a:spcBef>
                <a:spcPct val="50000"/>
              </a:spcBef>
            </a:pPr>
            <a:r>
              <a:rPr kumimoji="1" lang="zh-CN" altLang="en-US" dirty="0">
                <a:latin typeface="楷体_GB2312"/>
                <a:ea typeface="楷体_GB2312"/>
              </a:rPr>
              <a:t>        </a:t>
            </a:r>
            <a:r>
              <a:rPr kumimoji="1" lang="en-US" altLang="zh-CN" dirty="0">
                <a:latin typeface="楷体_GB2312"/>
                <a:ea typeface="楷体_GB2312"/>
              </a:rPr>
              <a:t>YD</a:t>
            </a:r>
            <a:r>
              <a:rPr kumimoji="1" lang="en-US" altLang="zh-CN" dirty="0">
                <a:latin typeface="Courier New" pitchFamily="49" charset="0"/>
                <a:ea typeface="楷体_GB2312"/>
              </a:rPr>
              <a:t>——</a:t>
            </a:r>
            <a:r>
              <a:rPr kumimoji="1" lang="zh-CN" altLang="en-US" dirty="0">
                <a:latin typeface="楷体_GB2312"/>
                <a:ea typeface="楷体_GB2312"/>
              </a:rPr>
              <a:t>多速三相异步电动机。</a:t>
            </a:r>
          </a:p>
        </p:txBody>
      </p:sp>
      <p:sp>
        <p:nvSpPr>
          <p:cNvPr id="3" name="标题 1"/>
          <p:cNvSpPr>
            <a:spLocks noGrp="1"/>
          </p:cNvSpPr>
          <p:nvPr>
            <p:ph type="title"/>
          </p:nvPr>
        </p:nvSpPr>
        <p:spPr>
          <a:xfrm>
            <a:off x="483391" y="116632"/>
            <a:ext cx="8229600" cy="562074"/>
          </a:xfrm>
        </p:spPr>
        <p:txBody>
          <a:bodyPr/>
          <a:lstStyle/>
          <a:p>
            <a:pPr marL="457200" indent="-457200">
              <a:lnSpc>
                <a:spcPct val="140000"/>
              </a:lnSpc>
              <a:spcBef>
                <a:spcPct val="15000"/>
              </a:spcBef>
            </a:pPr>
            <a:r>
              <a:rPr lang="en-US" altLang="zh-CN" dirty="0"/>
              <a:t>2</a:t>
            </a:r>
            <a:r>
              <a:rPr lang="zh-CN" altLang="en-US" dirty="0"/>
              <a:t>、异步电动机铭牌与选择</a:t>
            </a:r>
          </a:p>
        </p:txBody>
      </p:sp>
      <p:sp>
        <p:nvSpPr>
          <p:cNvPr id="4" name="矩形 3"/>
          <p:cNvSpPr/>
          <p:nvPr/>
        </p:nvSpPr>
        <p:spPr>
          <a:xfrm>
            <a:off x="265950" y="3717821"/>
            <a:ext cx="7704856" cy="369332"/>
          </a:xfrm>
          <a:prstGeom prst="rect">
            <a:avLst/>
          </a:prstGeom>
        </p:spPr>
        <p:txBody>
          <a:bodyPr wrap="square">
            <a:spAutoFit/>
          </a:bodyPr>
          <a:lstStyle/>
          <a:p>
            <a:r>
              <a:rPr kumimoji="1" lang="en-US" altLang="zh-CN" dirty="0" smtClean="0">
                <a:latin typeface="楷体_GB2312"/>
                <a:ea typeface="楷体_GB2312"/>
              </a:rPr>
              <a:t>1</a:t>
            </a:r>
            <a:r>
              <a:rPr kumimoji="1" lang="zh-CN" altLang="en-US" dirty="0" smtClean="0">
                <a:latin typeface="楷体_GB2312"/>
                <a:ea typeface="楷体_GB2312"/>
              </a:rPr>
              <a:t>、额定功率</a:t>
            </a:r>
            <a:r>
              <a:rPr kumimoji="1" lang="en-US" altLang="zh-CN" dirty="0">
                <a:latin typeface="楷体_GB2312"/>
                <a:ea typeface="楷体_GB2312"/>
              </a:rPr>
              <a:t>P</a:t>
            </a:r>
            <a:r>
              <a:rPr kumimoji="1" lang="en-US" altLang="zh-CN" baseline="-25000" dirty="0">
                <a:latin typeface="楷体_GB2312"/>
                <a:ea typeface="楷体_GB2312"/>
              </a:rPr>
              <a:t>2</a:t>
            </a:r>
            <a:r>
              <a:rPr kumimoji="1" lang="zh-CN" altLang="en-US" dirty="0">
                <a:latin typeface="楷体_GB2312"/>
                <a:ea typeface="楷体_GB2312"/>
              </a:rPr>
              <a:t>不等于从电源吸收的功率</a:t>
            </a:r>
            <a:r>
              <a:rPr kumimoji="1" lang="en-US" altLang="zh-CN" dirty="0">
                <a:latin typeface="楷体_GB2312"/>
                <a:ea typeface="楷体_GB2312"/>
              </a:rPr>
              <a:t>P</a:t>
            </a:r>
            <a:r>
              <a:rPr kumimoji="1" lang="en-US" altLang="zh-CN" baseline="-25000" dirty="0">
                <a:latin typeface="楷体_GB2312"/>
                <a:ea typeface="楷体_GB2312"/>
              </a:rPr>
              <a:t>1</a:t>
            </a:r>
            <a:r>
              <a:rPr kumimoji="1" lang="zh-CN" altLang="en-US" dirty="0">
                <a:latin typeface="楷体_GB2312"/>
                <a:ea typeface="楷体_GB2312"/>
              </a:rPr>
              <a:t>。两者的关系为：</a:t>
            </a:r>
            <a:r>
              <a:rPr kumimoji="1" lang="en-US" altLang="zh-CN" dirty="0">
                <a:latin typeface="楷体_GB2312"/>
                <a:ea typeface="楷体_GB2312"/>
              </a:rPr>
              <a:t>P</a:t>
            </a:r>
            <a:r>
              <a:rPr kumimoji="1" lang="en-US" altLang="zh-CN" baseline="-25000" dirty="0">
                <a:latin typeface="楷体_GB2312"/>
                <a:ea typeface="楷体_GB2312"/>
              </a:rPr>
              <a:t>2</a:t>
            </a:r>
            <a:r>
              <a:rPr kumimoji="1" lang="en-US" altLang="zh-CN" dirty="0">
                <a:latin typeface="楷体_GB2312"/>
                <a:ea typeface="楷体_GB2312"/>
              </a:rPr>
              <a:t>=</a:t>
            </a:r>
            <a:r>
              <a:rPr kumimoji="1" lang="el-GR" altLang="zh-CN" dirty="0">
                <a:latin typeface="楷体_GB2312"/>
                <a:ea typeface="楷体_GB2312"/>
              </a:rPr>
              <a:t>ηP</a:t>
            </a:r>
            <a:r>
              <a:rPr kumimoji="1" lang="el-GR" altLang="zh-CN" baseline="-25000" dirty="0">
                <a:latin typeface="楷体_GB2312"/>
                <a:ea typeface="楷体_GB2312"/>
              </a:rPr>
              <a:t>1</a:t>
            </a:r>
            <a:r>
              <a:rPr kumimoji="1" lang="zh-CN" altLang="el-GR" dirty="0">
                <a:latin typeface="楷体_GB2312"/>
                <a:ea typeface="楷体_GB2312"/>
              </a:rPr>
              <a:t>。</a:t>
            </a:r>
            <a:endParaRPr lang="zh-CN" altLang="en-US" dirty="0"/>
          </a:p>
        </p:txBody>
      </p:sp>
      <p:sp>
        <p:nvSpPr>
          <p:cNvPr id="5" name="矩形 4"/>
          <p:cNvSpPr/>
          <p:nvPr/>
        </p:nvSpPr>
        <p:spPr>
          <a:xfrm>
            <a:off x="251521" y="4012747"/>
            <a:ext cx="8424936" cy="923330"/>
          </a:xfrm>
          <a:prstGeom prst="rect">
            <a:avLst/>
          </a:prstGeom>
        </p:spPr>
        <p:txBody>
          <a:bodyPr wrap="square">
            <a:spAutoFit/>
          </a:bodyPr>
          <a:lstStyle/>
          <a:p>
            <a:pPr algn="just">
              <a:lnSpc>
                <a:spcPct val="150000"/>
              </a:lnSpc>
            </a:pPr>
            <a:r>
              <a:rPr kumimoji="1" lang="en-US" altLang="zh-CN" dirty="0" smtClean="0">
                <a:latin typeface="楷体_GB2312"/>
                <a:ea typeface="楷体_GB2312"/>
                <a:sym typeface="Symbol" pitchFamily="18" charset="2"/>
              </a:rPr>
              <a:t>2</a:t>
            </a:r>
            <a:r>
              <a:rPr kumimoji="1" lang="zh-CN" altLang="en-US" dirty="0" smtClean="0">
                <a:latin typeface="楷体_GB2312"/>
                <a:ea typeface="楷体_GB2312"/>
                <a:sym typeface="Symbol" pitchFamily="18" charset="2"/>
              </a:rPr>
              <a:t>、空载</a:t>
            </a:r>
            <a:r>
              <a:rPr kumimoji="1" lang="zh-CN" altLang="en-US" dirty="0">
                <a:latin typeface="楷体_GB2312"/>
                <a:ea typeface="楷体_GB2312"/>
                <a:sym typeface="Symbol" pitchFamily="18" charset="2"/>
              </a:rPr>
              <a:t>时功率因数很低约为</a:t>
            </a:r>
            <a:r>
              <a:rPr kumimoji="1" lang="en-US" altLang="zh-CN" dirty="0">
                <a:latin typeface="楷体_GB2312"/>
                <a:ea typeface="楷体_GB2312"/>
                <a:sym typeface="Symbol" pitchFamily="18" charset="2"/>
              </a:rPr>
              <a:t>0.2-0.3</a:t>
            </a:r>
            <a:r>
              <a:rPr kumimoji="1" lang="zh-CN" altLang="en-US" dirty="0">
                <a:latin typeface="楷体_GB2312"/>
                <a:ea typeface="楷体_GB2312"/>
                <a:sym typeface="Symbol" pitchFamily="18" charset="2"/>
              </a:rPr>
              <a:t>。额定负载时，功率因数最大。额定负载时一般为</a:t>
            </a:r>
            <a:r>
              <a:rPr kumimoji="1" lang="en-US" altLang="zh-CN" dirty="0">
                <a:latin typeface="楷体_GB2312"/>
                <a:ea typeface="楷体_GB2312"/>
                <a:sym typeface="Symbol" pitchFamily="18" charset="2"/>
              </a:rPr>
              <a:t>0.7 - 0.9</a:t>
            </a:r>
            <a:r>
              <a:rPr kumimoji="1" lang="zh-CN" altLang="en-US" dirty="0">
                <a:latin typeface="楷体_GB2312"/>
                <a:ea typeface="楷体_GB2312"/>
                <a:sym typeface="Symbol" pitchFamily="18" charset="2"/>
              </a:rPr>
              <a:t>。 </a:t>
            </a:r>
            <a:endParaRPr kumimoji="1" lang="zh-CN" altLang="en-US" dirty="0">
              <a:latin typeface="楷体_GB2312"/>
              <a:ea typeface="楷体_GB2312"/>
            </a:endParaRPr>
          </a:p>
        </p:txBody>
      </p:sp>
      <p:sp>
        <p:nvSpPr>
          <p:cNvPr id="6" name="矩形 5"/>
          <p:cNvSpPr/>
          <p:nvPr/>
        </p:nvSpPr>
        <p:spPr>
          <a:xfrm>
            <a:off x="251520" y="4682161"/>
            <a:ext cx="8424936" cy="1477328"/>
          </a:xfrm>
          <a:prstGeom prst="rect">
            <a:avLst/>
          </a:prstGeom>
        </p:spPr>
        <p:txBody>
          <a:bodyPr wrap="square">
            <a:spAutoFit/>
          </a:bodyPr>
          <a:lstStyle/>
          <a:p>
            <a:pPr>
              <a:lnSpc>
                <a:spcPct val="150000"/>
              </a:lnSpc>
              <a:buFontTx/>
              <a:buNone/>
            </a:pPr>
            <a:r>
              <a:rPr kumimoji="1" lang="en-US" altLang="zh-CN" dirty="0" smtClean="0">
                <a:latin typeface="楷体_GB2312"/>
                <a:ea typeface="楷体_GB2312"/>
                <a:cs typeface="楷体_GB2312"/>
              </a:rPr>
              <a:t>3</a:t>
            </a:r>
            <a:r>
              <a:rPr kumimoji="1" lang="zh-CN" altLang="en-US" dirty="0" smtClean="0">
                <a:latin typeface="楷体_GB2312"/>
                <a:ea typeface="楷体_GB2312"/>
                <a:cs typeface="楷体_GB2312"/>
              </a:rPr>
              <a:t>、</a:t>
            </a:r>
            <a:r>
              <a:rPr kumimoji="1" lang="en-US" altLang="zh-CN" dirty="0" smtClean="0">
                <a:latin typeface="楷体_GB2312"/>
                <a:ea typeface="楷体_GB2312"/>
                <a:cs typeface="楷体_GB2312"/>
              </a:rPr>
              <a:t>Y</a:t>
            </a:r>
            <a:r>
              <a:rPr kumimoji="1" lang="zh-CN" altLang="en-US" dirty="0">
                <a:latin typeface="楷体_GB2312"/>
                <a:ea typeface="楷体_GB2312"/>
                <a:cs typeface="楷体_GB2312"/>
              </a:rPr>
              <a:t>系列电动机功率在 </a:t>
            </a:r>
            <a:r>
              <a:rPr kumimoji="1" lang="en-US" altLang="zh-CN" dirty="0">
                <a:latin typeface="楷体_GB2312"/>
                <a:ea typeface="楷体_GB2312"/>
                <a:cs typeface="楷体_GB2312"/>
              </a:rPr>
              <a:t>4 kW</a:t>
            </a:r>
            <a:r>
              <a:rPr kumimoji="1" lang="zh-CN" altLang="en-US" dirty="0">
                <a:latin typeface="楷体_GB2312"/>
                <a:ea typeface="楷体_GB2312"/>
                <a:cs typeface="楷体_GB2312"/>
              </a:rPr>
              <a:t>以上一般均采用三角形连接， 以便采用</a:t>
            </a:r>
            <a:r>
              <a:rPr kumimoji="1" lang="en-US" altLang="zh-CN" dirty="0">
                <a:latin typeface="楷体_GB2312"/>
                <a:ea typeface="楷体_GB2312"/>
                <a:cs typeface="楷体_GB2312"/>
              </a:rPr>
              <a:t>Y-△</a:t>
            </a:r>
            <a:r>
              <a:rPr kumimoji="1" lang="zh-CN" altLang="en-US" dirty="0">
                <a:latin typeface="楷体_GB2312"/>
                <a:ea typeface="楷体_GB2312"/>
                <a:cs typeface="楷体_GB2312"/>
              </a:rPr>
              <a:t>启动接</a:t>
            </a:r>
            <a:r>
              <a:rPr kumimoji="1" lang="zh-CN" altLang="en-US" dirty="0" smtClean="0">
                <a:latin typeface="楷体_GB2312"/>
                <a:ea typeface="楷体_GB2312"/>
                <a:cs typeface="楷体_GB2312"/>
              </a:rPr>
              <a:t>法</a:t>
            </a:r>
            <a:endParaRPr kumimoji="1" lang="en-US" altLang="zh-CN" dirty="0" smtClean="0">
              <a:latin typeface="楷体_GB2312"/>
              <a:ea typeface="楷体_GB2312"/>
              <a:cs typeface="楷体_GB2312"/>
            </a:endParaRPr>
          </a:p>
          <a:p>
            <a:pPr>
              <a:lnSpc>
                <a:spcPct val="150000"/>
              </a:lnSpc>
              <a:buFontTx/>
              <a:buNone/>
            </a:pPr>
            <a:r>
              <a:rPr kumimoji="1" lang="zh-CN" altLang="en-US" dirty="0" smtClean="0">
                <a:latin typeface="楷体_GB2312"/>
                <a:ea typeface="楷体_GB2312"/>
                <a:cs typeface="楷体_GB2312"/>
              </a:rPr>
              <a:t>。如某电机</a:t>
            </a:r>
            <a:r>
              <a:rPr kumimoji="1" lang="el-GR" altLang="zh-CN" dirty="0" smtClean="0">
                <a:latin typeface="楷体_GB2312"/>
                <a:ea typeface="宋体"/>
                <a:cs typeface="楷体_GB2312"/>
              </a:rPr>
              <a:t>Δ</a:t>
            </a:r>
            <a:r>
              <a:rPr kumimoji="1" lang="en-US" altLang="zh-CN" dirty="0" smtClean="0">
                <a:latin typeface="楷体_GB2312"/>
                <a:ea typeface="宋体"/>
                <a:cs typeface="楷体_GB2312"/>
              </a:rPr>
              <a:t>/Y</a:t>
            </a:r>
            <a:r>
              <a:rPr kumimoji="1" lang="zh-CN" altLang="en-US" dirty="0" smtClean="0">
                <a:latin typeface="楷体_GB2312"/>
                <a:ea typeface="宋体"/>
                <a:cs typeface="楷体_GB2312"/>
              </a:rPr>
              <a:t>对应相电流分别为</a:t>
            </a:r>
            <a:r>
              <a:rPr kumimoji="1" lang="en-US" altLang="zh-CN" dirty="0" smtClean="0">
                <a:latin typeface="楷体_GB2312"/>
                <a:ea typeface="宋体"/>
                <a:cs typeface="楷体_GB2312"/>
              </a:rPr>
              <a:t>11.2A/6.48A</a:t>
            </a:r>
            <a:r>
              <a:rPr kumimoji="1" lang="zh-CN" altLang="en-US" dirty="0" smtClean="0">
                <a:latin typeface="楷体_GB2312"/>
                <a:ea typeface="宋体"/>
                <a:cs typeface="楷体_GB2312"/>
              </a:rPr>
              <a:t>。</a:t>
            </a:r>
            <a:endParaRPr kumimoji="1" lang="en-US" altLang="zh-CN" dirty="0" smtClean="0">
              <a:latin typeface="楷体_GB2312"/>
              <a:ea typeface="楷体_GB2312"/>
              <a:cs typeface="楷体_GB2312"/>
            </a:endParaRPr>
          </a:p>
          <a:p>
            <a:pPr>
              <a:lnSpc>
                <a:spcPct val="150000"/>
              </a:lnSpc>
              <a:buFontTx/>
              <a:buNone/>
            </a:pPr>
            <a:r>
              <a:rPr kumimoji="1" lang="zh-CN" altLang="en-US" dirty="0" smtClean="0">
                <a:latin typeface="楷体_GB2312"/>
                <a:ea typeface="楷体_GB2312"/>
                <a:cs typeface="楷体_GB2312"/>
              </a:rPr>
              <a:t>。</a:t>
            </a:r>
            <a:r>
              <a:rPr kumimoji="1" lang="zh-CN" altLang="en-US" sz="2400" b="1" dirty="0">
                <a:solidFill>
                  <a:srgbClr val="000000"/>
                </a:solidFill>
                <a:ea typeface="楷体_GB2312"/>
              </a:rPr>
              <a:t> </a:t>
            </a:r>
            <a:r>
              <a:rPr kumimoji="1" lang="zh-CN" altLang="en-US" dirty="0" smtClean="0"/>
              <a:t> </a:t>
            </a:r>
            <a:r>
              <a:rPr kumimoji="1" lang="zh-CN" altLang="en-US" dirty="0" smtClean="0">
                <a:latin typeface="楷体_GB2312"/>
                <a:ea typeface="楷体_GB2312"/>
                <a:cs typeface="楷体_GB2312"/>
              </a:rPr>
              <a:t>。</a:t>
            </a:r>
            <a:endParaRPr lang="zh-CN" altLang="en-US" dirty="0"/>
          </a:p>
        </p:txBody>
      </p:sp>
      <p:sp>
        <p:nvSpPr>
          <p:cNvPr id="7" name="矩形 6"/>
          <p:cNvSpPr/>
          <p:nvPr/>
        </p:nvSpPr>
        <p:spPr>
          <a:xfrm>
            <a:off x="246059" y="5987249"/>
            <a:ext cx="8338498" cy="923330"/>
          </a:xfrm>
          <a:prstGeom prst="rect">
            <a:avLst/>
          </a:prstGeom>
        </p:spPr>
        <p:txBody>
          <a:bodyPr wrap="square">
            <a:spAutoFit/>
          </a:bodyPr>
          <a:lstStyle/>
          <a:p>
            <a:pPr algn="just">
              <a:lnSpc>
                <a:spcPct val="150000"/>
              </a:lnSpc>
              <a:spcBef>
                <a:spcPct val="50000"/>
              </a:spcBef>
            </a:pPr>
            <a:r>
              <a:rPr kumimoji="1" lang="en-US" altLang="zh-CN" dirty="0" smtClean="0">
                <a:latin typeface="楷体_GB2312"/>
                <a:ea typeface="楷体_GB2312"/>
              </a:rPr>
              <a:t>6</a:t>
            </a:r>
            <a:r>
              <a:rPr kumimoji="1" lang="zh-CN" altLang="en-US" dirty="0" smtClean="0">
                <a:latin typeface="楷体_GB2312"/>
                <a:ea typeface="楷体_GB2312"/>
              </a:rPr>
              <a:t>、除了</a:t>
            </a:r>
            <a:r>
              <a:rPr kumimoji="1" lang="zh-CN" altLang="en-US" dirty="0">
                <a:latin typeface="楷体_GB2312"/>
                <a:ea typeface="楷体_GB2312"/>
              </a:rPr>
              <a:t>铭牌数据外，还可以根据有关产品目录或电工手册查出电动机的其它一些技术数据。</a:t>
            </a:r>
            <a:endParaRPr kumimoji="1" lang="zh-CN" altLang="en-US" dirty="0">
              <a:latin typeface="Times New Roman" pitchFamily="18" charset="0"/>
              <a:ea typeface="楷体_GB2312"/>
            </a:endParaRPr>
          </a:p>
        </p:txBody>
      </p:sp>
      <p:sp>
        <p:nvSpPr>
          <p:cNvPr id="8" name="矩形 7"/>
          <p:cNvSpPr/>
          <p:nvPr/>
        </p:nvSpPr>
        <p:spPr>
          <a:xfrm>
            <a:off x="246058" y="5449505"/>
            <a:ext cx="7950297" cy="369332"/>
          </a:xfrm>
          <a:prstGeom prst="rect">
            <a:avLst/>
          </a:prstGeom>
        </p:spPr>
        <p:txBody>
          <a:bodyPr wrap="square">
            <a:spAutoFit/>
          </a:bodyPr>
          <a:lstStyle/>
          <a:p>
            <a:r>
              <a:rPr kumimoji="1" lang="en-US" altLang="zh-CN" dirty="0" smtClean="0">
                <a:latin typeface="楷体_GB2312"/>
                <a:ea typeface="楷体_GB2312"/>
              </a:rPr>
              <a:t>4</a:t>
            </a:r>
            <a:r>
              <a:rPr kumimoji="1" lang="zh-CN" altLang="en-US" dirty="0" smtClean="0">
                <a:latin typeface="楷体_GB2312"/>
                <a:ea typeface="楷体_GB2312"/>
              </a:rPr>
              <a:t>、要</a:t>
            </a:r>
            <a:r>
              <a:rPr kumimoji="1" lang="zh-CN" altLang="en-US" dirty="0">
                <a:latin typeface="楷体_GB2312"/>
                <a:ea typeface="楷体_GB2312"/>
              </a:rPr>
              <a:t>防止选择的功率过大，避免出现</a:t>
            </a:r>
            <a:r>
              <a:rPr kumimoji="1" lang="zh-CN" altLang="en-US" dirty="0">
                <a:latin typeface="Courier New" pitchFamily="49" charset="0"/>
                <a:ea typeface="楷体_GB2312"/>
              </a:rPr>
              <a:t>“</a:t>
            </a:r>
            <a:r>
              <a:rPr kumimoji="1" lang="zh-CN" altLang="en-US" dirty="0">
                <a:latin typeface="楷体_GB2312"/>
                <a:ea typeface="楷体_GB2312"/>
              </a:rPr>
              <a:t>大马拉小车</a:t>
            </a:r>
            <a:r>
              <a:rPr kumimoji="1" lang="zh-CN" altLang="en-US" dirty="0">
                <a:latin typeface="Courier New" pitchFamily="49" charset="0"/>
                <a:ea typeface="楷体_GB2312"/>
              </a:rPr>
              <a:t>”</a:t>
            </a:r>
            <a:r>
              <a:rPr kumimoji="1" lang="zh-CN" altLang="en-US" dirty="0" smtClean="0">
                <a:latin typeface="楷体_GB2312"/>
                <a:ea typeface="楷体_GB2312"/>
              </a:rPr>
              <a:t>现象。</a:t>
            </a:r>
            <a:endParaRPr lang="zh-CN" altLang="en-US" dirty="0"/>
          </a:p>
        </p:txBody>
      </p:sp>
      <p:sp>
        <p:nvSpPr>
          <p:cNvPr id="9" name="矩形 8"/>
          <p:cNvSpPr/>
          <p:nvPr/>
        </p:nvSpPr>
        <p:spPr>
          <a:xfrm>
            <a:off x="264316" y="5786153"/>
            <a:ext cx="7950297" cy="369332"/>
          </a:xfrm>
          <a:prstGeom prst="rect">
            <a:avLst/>
          </a:prstGeom>
        </p:spPr>
        <p:txBody>
          <a:bodyPr wrap="square">
            <a:spAutoFit/>
          </a:bodyPr>
          <a:lstStyle/>
          <a:p>
            <a:r>
              <a:rPr kumimoji="1" lang="en-US" altLang="zh-CN" dirty="0" smtClean="0">
                <a:latin typeface="楷体_GB2312"/>
                <a:ea typeface="楷体_GB2312"/>
              </a:rPr>
              <a:t>5</a:t>
            </a:r>
            <a:r>
              <a:rPr kumimoji="1" lang="zh-CN" altLang="en-US" dirty="0" smtClean="0">
                <a:latin typeface="楷体_GB2312"/>
                <a:ea typeface="楷体_GB2312"/>
              </a:rPr>
              <a:t>、用于变频器变频调速的电机的不同。</a:t>
            </a:r>
            <a:endParaRPr lang="zh-CN" altLang="en-US" dirty="0"/>
          </a:p>
        </p:txBody>
      </p:sp>
    </p:spTree>
    <p:extLst>
      <p:ext uri="{BB962C8B-B14F-4D97-AF65-F5344CB8AC3E}">
        <p14:creationId xmlns:p14="http://schemas.microsoft.com/office/powerpoint/2010/main" val="392061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8206" y="188640"/>
            <a:ext cx="8640960" cy="3083921"/>
          </a:xfrm>
          <a:prstGeom prst="rect">
            <a:avLst/>
          </a:prstGeom>
        </p:spPr>
        <p:txBody>
          <a:bodyPr wrap="square">
            <a:spAutoFit/>
          </a:bodyPr>
          <a:lstStyle/>
          <a:p>
            <a:pPr algn="just">
              <a:lnSpc>
                <a:spcPct val="135000"/>
              </a:lnSpc>
              <a:buFontTx/>
              <a:buNone/>
            </a:pPr>
            <a:r>
              <a:rPr lang="zh-CN" altLang="en-US" b="1" dirty="0">
                <a:solidFill>
                  <a:srgbClr val="FF0000"/>
                </a:solidFill>
                <a:latin typeface="楷体_GB2312"/>
                <a:ea typeface="楷体_GB2312"/>
                <a:cs typeface="楷体_GB2312"/>
              </a:rPr>
              <a:t>例题：</a:t>
            </a:r>
            <a:r>
              <a:rPr lang="zh-CN" altLang="en-US" b="1" dirty="0">
                <a:latin typeface="楷体_GB2312"/>
                <a:ea typeface="楷体_GB2312"/>
                <a:cs typeface="楷体_GB2312"/>
              </a:rPr>
              <a:t>额定电压均是</a:t>
            </a:r>
            <a:r>
              <a:rPr lang="en-US" altLang="zh-CN" b="1" dirty="0">
                <a:latin typeface="楷体_GB2312"/>
                <a:ea typeface="楷体_GB2312"/>
                <a:cs typeface="楷体_GB2312"/>
              </a:rPr>
              <a:t>380V</a:t>
            </a:r>
            <a:r>
              <a:rPr lang="zh-CN" altLang="en-US" b="1" dirty="0">
                <a:latin typeface="楷体_GB2312"/>
                <a:ea typeface="楷体_GB2312"/>
                <a:cs typeface="楷体_GB2312"/>
              </a:rPr>
              <a:t>的三相异步电机，甲电机额定功率</a:t>
            </a:r>
            <a:r>
              <a:rPr lang="en-US" altLang="zh-CN" b="1" dirty="0">
                <a:latin typeface="楷体_GB2312"/>
                <a:ea typeface="楷体_GB2312"/>
                <a:cs typeface="楷体_GB2312"/>
              </a:rPr>
              <a:t>0.75kW</a:t>
            </a:r>
            <a:r>
              <a:rPr lang="zh-CN" altLang="en-US" b="1" dirty="0">
                <a:latin typeface="楷体_GB2312"/>
                <a:ea typeface="楷体_GB2312"/>
                <a:cs typeface="楷体_GB2312"/>
              </a:rPr>
              <a:t>，额定转速</a:t>
            </a:r>
            <a:r>
              <a:rPr lang="en-US" altLang="zh-CN" b="1" dirty="0">
                <a:latin typeface="楷体_GB2312"/>
                <a:ea typeface="楷体_GB2312"/>
                <a:cs typeface="楷体_GB2312"/>
              </a:rPr>
              <a:t>715</a:t>
            </a:r>
            <a:r>
              <a:rPr lang="zh-CN" altLang="en-US" b="1" dirty="0">
                <a:latin typeface="楷体_GB2312"/>
                <a:ea typeface="楷体_GB2312"/>
                <a:cs typeface="楷体_GB2312"/>
              </a:rPr>
              <a:t>转</a:t>
            </a:r>
            <a:r>
              <a:rPr lang="en-US" altLang="zh-CN" b="1" dirty="0">
                <a:latin typeface="楷体_GB2312"/>
                <a:ea typeface="楷体_GB2312"/>
                <a:cs typeface="楷体_GB2312"/>
              </a:rPr>
              <a:t>/</a:t>
            </a:r>
            <a:r>
              <a:rPr lang="zh-CN" altLang="en-US" b="1" dirty="0">
                <a:latin typeface="楷体_GB2312"/>
                <a:ea typeface="楷体_GB2312"/>
                <a:cs typeface="楷体_GB2312"/>
              </a:rPr>
              <a:t>分，在额定功率下运行时，功率因数</a:t>
            </a:r>
            <a:r>
              <a:rPr lang="en-US" altLang="zh-CN" b="1" dirty="0">
                <a:latin typeface="楷体_GB2312"/>
                <a:ea typeface="楷体_GB2312"/>
                <a:cs typeface="楷体_GB2312"/>
              </a:rPr>
              <a:t>0.85</a:t>
            </a:r>
            <a:r>
              <a:rPr lang="zh-CN" altLang="en-US" b="1" dirty="0">
                <a:latin typeface="楷体_GB2312"/>
                <a:ea typeface="楷体_GB2312"/>
                <a:cs typeface="楷体_GB2312"/>
              </a:rPr>
              <a:t>，效率</a:t>
            </a:r>
            <a:r>
              <a:rPr lang="en-US" altLang="zh-CN" b="1" dirty="0">
                <a:latin typeface="楷体_GB2312"/>
                <a:ea typeface="楷体_GB2312"/>
                <a:cs typeface="楷体_GB2312"/>
              </a:rPr>
              <a:t>0.82</a:t>
            </a:r>
            <a:r>
              <a:rPr lang="zh-CN" altLang="en-US" b="1" dirty="0">
                <a:latin typeface="楷体_GB2312"/>
                <a:ea typeface="楷体_GB2312"/>
                <a:cs typeface="楷体_GB2312"/>
              </a:rPr>
              <a:t>；乙电机额定功率</a:t>
            </a:r>
            <a:r>
              <a:rPr lang="en-US" altLang="zh-CN" b="1" dirty="0">
                <a:latin typeface="楷体_GB2312"/>
                <a:ea typeface="楷体_GB2312"/>
                <a:cs typeface="楷体_GB2312"/>
              </a:rPr>
              <a:t>3.7kW</a:t>
            </a:r>
            <a:r>
              <a:rPr lang="zh-CN" altLang="en-US" b="1" dirty="0">
                <a:latin typeface="楷体_GB2312"/>
                <a:ea typeface="楷体_GB2312"/>
                <a:cs typeface="楷体_GB2312"/>
              </a:rPr>
              <a:t>，额定转速</a:t>
            </a:r>
            <a:r>
              <a:rPr lang="en-US" altLang="zh-CN" b="1" dirty="0">
                <a:latin typeface="楷体_GB2312"/>
                <a:ea typeface="楷体_GB2312"/>
                <a:cs typeface="楷体_GB2312"/>
              </a:rPr>
              <a:t>725</a:t>
            </a:r>
            <a:r>
              <a:rPr lang="zh-CN" altLang="en-US" b="1" dirty="0">
                <a:latin typeface="楷体_GB2312"/>
                <a:ea typeface="楷体_GB2312"/>
                <a:cs typeface="楷体_GB2312"/>
              </a:rPr>
              <a:t>转</a:t>
            </a:r>
            <a:r>
              <a:rPr lang="en-US" altLang="zh-CN" b="1" dirty="0">
                <a:latin typeface="楷体_GB2312"/>
                <a:ea typeface="楷体_GB2312"/>
                <a:cs typeface="楷体_GB2312"/>
              </a:rPr>
              <a:t>/</a:t>
            </a:r>
            <a:r>
              <a:rPr lang="zh-CN" altLang="en-US" b="1" dirty="0">
                <a:latin typeface="楷体_GB2312"/>
                <a:ea typeface="楷体_GB2312"/>
                <a:cs typeface="楷体_GB2312"/>
              </a:rPr>
              <a:t>分，在</a:t>
            </a:r>
            <a:r>
              <a:rPr lang="en-US" altLang="zh-CN" b="1" dirty="0">
                <a:latin typeface="楷体_GB2312"/>
                <a:ea typeface="楷体_GB2312"/>
                <a:cs typeface="楷体_GB2312"/>
              </a:rPr>
              <a:t>750W</a:t>
            </a:r>
            <a:r>
              <a:rPr lang="zh-CN" altLang="en-US" b="1" dirty="0">
                <a:latin typeface="楷体_GB2312"/>
                <a:ea typeface="楷体_GB2312"/>
                <a:cs typeface="楷体_GB2312"/>
              </a:rPr>
              <a:t>下运行时，功率因数</a:t>
            </a:r>
            <a:r>
              <a:rPr lang="en-US" altLang="zh-CN" b="1" dirty="0">
                <a:latin typeface="楷体_GB2312"/>
                <a:ea typeface="楷体_GB2312"/>
                <a:cs typeface="楷体_GB2312"/>
              </a:rPr>
              <a:t>0.72</a:t>
            </a:r>
            <a:r>
              <a:rPr lang="zh-CN" altLang="en-US" b="1" dirty="0">
                <a:latin typeface="楷体_GB2312"/>
                <a:ea typeface="楷体_GB2312"/>
                <a:cs typeface="楷体_GB2312"/>
              </a:rPr>
              <a:t>，效率</a:t>
            </a:r>
            <a:r>
              <a:rPr lang="en-US" altLang="zh-CN" b="1" dirty="0">
                <a:latin typeface="楷体_GB2312"/>
                <a:ea typeface="楷体_GB2312"/>
                <a:cs typeface="楷体_GB2312"/>
              </a:rPr>
              <a:t>0.68</a:t>
            </a:r>
            <a:r>
              <a:rPr lang="zh-CN" altLang="en-US" b="1" dirty="0">
                <a:latin typeface="楷体_GB2312"/>
                <a:ea typeface="楷体_GB2312"/>
                <a:cs typeface="楷体_GB2312"/>
              </a:rPr>
              <a:t>。</a:t>
            </a:r>
          </a:p>
          <a:p>
            <a:pPr algn="just">
              <a:lnSpc>
                <a:spcPct val="135000"/>
              </a:lnSpc>
              <a:buFontTx/>
              <a:buNone/>
            </a:pPr>
            <a:r>
              <a:rPr lang="zh-CN" altLang="en-US" b="1" dirty="0">
                <a:latin typeface="楷体_GB2312"/>
                <a:ea typeface="楷体_GB2312"/>
                <a:cs typeface="楷体_GB2312"/>
              </a:rPr>
              <a:t>问：</a:t>
            </a:r>
          </a:p>
          <a:p>
            <a:pPr algn="just">
              <a:lnSpc>
                <a:spcPct val="135000"/>
              </a:lnSpc>
              <a:buFontTx/>
              <a:buNone/>
            </a:pPr>
            <a:r>
              <a:rPr lang="en-US" altLang="zh-CN" b="1" dirty="0" smtClean="0">
                <a:latin typeface="楷体_GB2312"/>
                <a:ea typeface="楷体_GB2312"/>
                <a:cs typeface="楷体_GB2312"/>
              </a:rPr>
              <a:t>  1</a:t>
            </a:r>
            <a:r>
              <a:rPr lang="zh-CN" altLang="en-US" b="1" dirty="0">
                <a:latin typeface="楷体_GB2312"/>
                <a:ea typeface="楷体_GB2312"/>
                <a:cs typeface="楷体_GB2312"/>
              </a:rPr>
              <a:t>）两台电机在额定转速时的转差率是多少？</a:t>
            </a:r>
          </a:p>
          <a:p>
            <a:pPr algn="just">
              <a:lnSpc>
                <a:spcPct val="135000"/>
              </a:lnSpc>
              <a:buFontTx/>
              <a:buNone/>
            </a:pPr>
            <a:r>
              <a:rPr lang="en-US" altLang="zh-CN" b="1" dirty="0" smtClean="0">
                <a:latin typeface="楷体_GB2312"/>
                <a:ea typeface="楷体_GB2312"/>
                <a:cs typeface="楷体_GB2312"/>
              </a:rPr>
              <a:t>  2</a:t>
            </a:r>
            <a:r>
              <a:rPr lang="zh-CN" altLang="en-US" b="1" dirty="0">
                <a:latin typeface="楷体_GB2312"/>
                <a:ea typeface="楷体_GB2312"/>
                <a:cs typeface="楷体_GB2312"/>
              </a:rPr>
              <a:t>）两台电机都在</a:t>
            </a:r>
            <a:r>
              <a:rPr lang="en-US" altLang="zh-CN" b="1" dirty="0">
                <a:latin typeface="楷体_GB2312"/>
                <a:ea typeface="楷体_GB2312"/>
                <a:cs typeface="楷体_GB2312"/>
              </a:rPr>
              <a:t>750W</a:t>
            </a:r>
            <a:r>
              <a:rPr lang="zh-CN" altLang="en-US" b="1" dirty="0">
                <a:latin typeface="楷体_GB2312"/>
                <a:ea typeface="楷体_GB2312"/>
                <a:cs typeface="楷体_GB2312"/>
              </a:rPr>
              <a:t>输出运行时，各自的线电流是多少？</a:t>
            </a:r>
          </a:p>
          <a:p>
            <a:pPr algn="just">
              <a:lnSpc>
                <a:spcPct val="135000"/>
              </a:lnSpc>
              <a:buFontTx/>
              <a:buNone/>
            </a:pPr>
            <a:r>
              <a:rPr lang="en-US" altLang="zh-CN" b="1" dirty="0" smtClean="0">
                <a:latin typeface="楷体_GB2312"/>
                <a:ea typeface="楷体_GB2312"/>
                <a:cs typeface="楷体_GB2312"/>
              </a:rPr>
              <a:t>  3</a:t>
            </a:r>
            <a:r>
              <a:rPr lang="zh-CN" altLang="en-US" b="1" dirty="0">
                <a:latin typeface="楷体_GB2312"/>
                <a:ea typeface="楷体_GB2312"/>
                <a:cs typeface="楷体_GB2312"/>
              </a:rPr>
              <a:t>）根据本题的数据，如何理解电机拖动中，既不要</a:t>
            </a:r>
            <a:r>
              <a:rPr lang="zh-CN" altLang="en-US" b="1" dirty="0">
                <a:ea typeface="楷体_GB2312"/>
                <a:cs typeface="楷体_GB2312"/>
              </a:rPr>
              <a:t>“</a:t>
            </a:r>
            <a:r>
              <a:rPr lang="zh-CN" altLang="en-US" b="1" dirty="0">
                <a:latin typeface="楷体_GB2312"/>
                <a:ea typeface="楷体_GB2312"/>
                <a:cs typeface="楷体_GB2312"/>
              </a:rPr>
              <a:t>小马拉大车</a:t>
            </a:r>
            <a:r>
              <a:rPr lang="zh-CN" altLang="en-US" b="1" dirty="0">
                <a:ea typeface="楷体_GB2312"/>
                <a:cs typeface="楷体_GB2312"/>
              </a:rPr>
              <a:t>”</a:t>
            </a:r>
            <a:r>
              <a:rPr lang="zh-CN" altLang="en-US" b="1" dirty="0">
                <a:latin typeface="楷体_GB2312"/>
                <a:ea typeface="楷体_GB2312"/>
                <a:cs typeface="楷体_GB2312"/>
              </a:rPr>
              <a:t>，也不要</a:t>
            </a:r>
            <a:r>
              <a:rPr lang="zh-CN" altLang="en-US" b="1" dirty="0">
                <a:ea typeface="楷体_GB2312"/>
                <a:cs typeface="楷体_GB2312"/>
              </a:rPr>
              <a:t>“</a:t>
            </a:r>
            <a:r>
              <a:rPr lang="zh-CN" altLang="en-US" b="1" dirty="0">
                <a:latin typeface="楷体_GB2312"/>
                <a:ea typeface="楷体_GB2312"/>
                <a:cs typeface="楷体_GB2312"/>
              </a:rPr>
              <a:t>大马拉小车</a:t>
            </a:r>
            <a:r>
              <a:rPr lang="zh-CN" altLang="en-US" b="1" dirty="0">
                <a:ea typeface="楷体_GB2312"/>
                <a:cs typeface="楷体_GB2312"/>
              </a:rPr>
              <a:t>”</a:t>
            </a:r>
            <a:r>
              <a:rPr lang="zh-CN" altLang="en-US" b="1" dirty="0">
                <a:latin typeface="楷体_GB2312"/>
                <a:ea typeface="楷体_GB2312"/>
                <a:cs typeface="楷体_GB2312"/>
              </a:rPr>
              <a:t>这句话？</a:t>
            </a:r>
          </a:p>
        </p:txBody>
      </p:sp>
      <p:sp>
        <p:nvSpPr>
          <p:cNvPr id="3" name="矩形 2"/>
          <p:cNvSpPr/>
          <p:nvPr/>
        </p:nvSpPr>
        <p:spPr>
          <a:xfrm>
            <a:off x="198206" y="3212976"/>
            <a:ext cx="8640960" cy="646331"/>
          </a:xfrm>
          <a:prstGeom prst="rect">
            <a:avLst/>
          </a:prstGeom>
        </p:spPr>
        <p:txBody>
          <a:bodyPr wrap="square">
            <a:spAutoFit/>
          </a:bodyPr>
          <a:lstStyle/>
          <a:p>
            <a:r>
              <a:rPr lang="zh-CN" altLang="en-US" dirty="0" smtClean="0">
                <a:hlinkClick r:id="rId3"/>
              </a:rPr>
              <a:t>注：三相</a:t>
            </a:r>
            <a:r>
              <a:rPr lang="zh-CN" altLang="en-US" dirty="0">
                <a:hlinkClick r:id="rId3"/>
              </a:rPr>
              <a:t>电动机</a:t>
            </a:r>
            <a:r>
              <a:rPr lang="zh-CN" altLang="en-US" dirty="0"/>
              <a:t>的</a:t>
            </a:r>
            <a:r>
              <a:rPr lang="zh-CN" altLang="en-US" dirty="0">
                <a:hlinkClick r:id="rId4"/>
              </a:rPr>
              <a:t>额定电流</a:t>
            </a:r>
            <a:r>
              <a:rPr lang="zh-CN" altLang="en-US" dirty="0"/>
              <a:t>指的是电机电源引入线的线电流，对于星型接法的电动机，线电流就等于相电流，对于</a:t>
            </a:r>
            <a:r>
              <a:rPr lang="zh-CN" altLang="en-US" dirty="0">
                <a:hlinkClick r:id="rId5"/>
              </a:rPr>
              <a:t>三角形接法</a:t>
            </a:r>
            <a:r>
              <a:rPr lang="zh-CN" altLang="en-US" dirty="0"/>
              <a:t>的电动机，线电流等于根号</a:t>
            </a:r>
            <a:r>
              <a:rPr lang="en-US" altLang="zh-CN" dirty="0"/>
              <a:t>3</a:t>
            </a:r>
            <a:r>
              <a:rPr lang="zh-CN" altLang="en-US" dirty="0"/>
              <a:t>倍的</a:t>
            </a:r>
            <a:r>
              <a:rPr lang="zh-CN" altLang="en-US" dirty="0" smtClean="0"/>
              <a:t>相电流。</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13474620"/>
              </p:ext>
            </p:extLst>
          </p:nvPr>
        </p:nvGraphicFramePr>
        <p:xfrm>
          <a:off x="2339752" y="3789040"/>
          <a:ext cx="3025775" cy="638175"/>
        </p:xfrm>
        <a:graphic>
          <a:graphicData uri="http://schemas.openxmlformats.org/presentationml/2006/ole">
            <mc:AlternateContent xmlns:mc="http://schemas.openxmlformats.org/markup-compatibility/2006">
              <mc:Choice xmlns:v="urn:schemas-microsoft-com:vml" Requires="v">
                <p:oleObj spid="_x0000_s4122" r:id="rId6" imgW="1205977" imgH="253890" progId="">
                  <p:embed/>
                </p:oleObj>
              </mc:Choice>
              <mc:Fallback>
                <p:oleObj r:id="rId6" imgW="1205977" imgH="253890" progId="">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9752" y="3789040"/>
                        <a:ext cx="3025775"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矩形 4"/>
          <p:cNvSpPr/>
          <p:nvPr/>
        </p:nvSpPr>
        <p:spPr>
          <a:xfrm>
            <a:off x="6012160" y="3904104"/>
            <a:ext cx="1224136" cy="461665"/>
          </a:xfrm>
          <a:prstGeom prst="rect">
            <a:avLst/>
          </a:prstGeom>
        </p:spPr>
        <p:txBody>
          <a:bodyPr wrap="square">
            <a:spAutoFit/>
          </a:bodyPr>
          <a:lstStyle/>
          <a:p>
            <a:r>
              <a:rPr kumimoji="1" lang="en-US" altLang="zh-CN" sz="2400" dirty="0">
                <a:latin typeface="楷体_GB2312"/>
                <a:ea typeface="楷体_GB2312"/>
              </a:rPr>
              <a:t>P</a:t>
            </a:r>
            <a:r>
              <a:rPr kumimoji="1" lang="en-US" altLang="zh-CN" sz="2400" baseline="-25000" dirty="0">
                <a:latin typeface="楷体_GB2312"/>
                <a:ea typeface="楷体_GB2312"/>
              </a:rPr>
              <a:t>2</a:t>
            </a:r>
            <a:r>
              <a:rPr kumimoji="1" lang="en-US" altLang="zh-CN" sz="2400" dirty="0">
                <a:latin typeface="楷体_GB2312"/>
                <a:ea typeface="楷体_GB2312"/>
              </a:rPr>
              <a:t>=</a:t>
            </a:r>
            <a:r>
              <a:rPr kumimoji="1" lang="el-GR" altLang="zh-CN" sz="2400" dirty="0">
                <a:latin typeface="楷体_GB2312"/>
                <a:ea typeface="楷体_GB2312"/>
              </a:rPr>
              <a:t>ηP</a:t>
            </a:r>
            <a:r>
              <a:rPr kumimoji="1" lang="el-GR" altLang="zh-CN" sz="2400" baseline="-25000" dirty="0">
                <a:latin typeface="楷体_GB2312"/>
                <a:ea typeface="楷体_GB2312"/>
              </a:rPr>
              <a:t>1</a:t>
            </a:r>
            <a:endParaRPr kumimoji="1" lang="zh-CN" altLang="en-US" sz="2400" baseline="-25000" dirty="0">
              <a:latin typeface="楷体_GB2312"/>
              <a:ea typeface="楷体_GB2312"/>
            </a:endParaRPr>
          </a:p>
        </p:txBody>
      </p:sp>
      <p:sp>
        <p:nvSpPr>
          <p:cNvPr id="6" name="TextBox 5"/>
          <p:cNvSpPr txBox="1"/>
          <p:nvPr/>
        </p:nvSpPr>
        <p:spPr>
          <a:xfrm>
            <a:off x="1285401" y="4571836"/>
            <a:ext cx="5184576" cy="369332"/>
          </a:xfrm>
          <a:prstGeom prst="rect">
            <a:avLst/>
          </a:prstGeom>
          <a:noFill/>
        </p:spPr>
        <p:txBody>
          <a:bodyPr wrap="square" rtlCol="0">
            <a:spAutoFit/>
          </a:bodyPr>
          <a:lstStyle/>
          <a:p>
            <a:r>
              <a:rPr lang="en-US" altLang="zh-CN" dirty="0" smtClean="0"/>
              <a:t>2.33A VS 1.63A</a:t>
            </a:r>
            <a:endParaRPr lang="zh-CN" altLang="en-US" dirty="0"/>
          </a:p>
        </p:txBody>
      </p:sp>
    </p:spTree>
    <p:extLst>
      <p:ext uri="{BB962C8B-B14F-4D97-AF65-F5344CB8AC3E}">
        <p14:creationId xmlns:p14="http://schemas.microsoft.com/office/powerpoint/2010/main" val="39206121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042988" y="466020"/>
            <a:ext cx="2743200"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a:lnSpc>
                <a:spcPct val="85000"/>
              </a:lnSpc>
              <a:spcBef>
                <a:spcPct val="50000"/>
              </a:spcBef>
            </a:pPr>
            <a:r>
              <a:rPr kumimoji="1" lang="zh-CN" altLang="en-US" sz="2400" dirty="0">
                <a:cs typeface="Arial" pitchFamily="34" charset="0"/>
              </a:rPr>
              <a:t>直流电机</a:t>
            </a:r>
          </a:p>
          <a:p>
            <a:pPr algn="ctr">
              <a:lnSpc>
                <a:spcPct val="85000"/>
              </a:lnSpc>
              <a:spcBef>
                <a:spcPct val="50000"/>
              </a:spcBef>
            </a:pPr>
            <a:endParaRPr lang="zh-CN" altLang="en-US" sz="1800" b="0" dirty="0">
              <a:cs typeface="Arial" pitchFamily="34" charset="0"/>
            </a:endParaRPr>
          </a:p>
        </p:txBody>
      </p:sp>
      <p:sp>
        <p:nvSpPr>
          <p:cNvPr id="5" name="Text Box 13"/>
          <p:cNvSpPr txBox="1">
            <a:spLocks noChangeArrowheads="1"/>
          </p:cNvSpPr>
          <p:nvPr/>
        </p:nvSpPr>
        <p:spPr bwMode="auto">
          <a:xfrm>
            <a:off x="4770438" y="432154"/>
            <a:ext cx="2908300"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a:lnSpc>
                <a:spcPct val="85000"/>
              </a:lnSpc>
              <a:spcBef>
                <a:spcPct val="50000"/>
              </a:spcBef>
            </a:pPr>
            <a:r>
              <a:rPr kumimoji="1" lang="zh-CN" altLang="en-US" sz="2400" dirty="0">
                <a:cs typeface="Arial" pitchFamily="34" charset="0"/>
              </a:rPr>
              <a:t>交流电机</a:t>
            </a:r>
          </a:p>
          <a:p>
            <a:pPr algn="ctr">
              <a:lnSpc>
                <a:spcPct val="85000"/>
              </a:lnSpc>
              <a:spcBef>
                <a:spcPct val="50000"/>
              </a:spcBef>
            </a:pPr>
            <a:endParaRPr lang="zh-CN" altLang="en-US" sz="1800" b="0" dirty="0">
              <a:cs typeface="Arial" pitchFamily="34" charset="0"/>
            </a:endParaRPr>
          </a:p>
        </p:txBody>
      </p:sp>
      <p:grpSp>
        <p:nvGrpSpPr>
          <p:cNvPr id="6" name="Group 44"/>
          <p:cNvGrpSpPr>
            <a:grpSpLocks/>
          </p:cNvGrpSpPr>
          <p:nvPr/>
        </p:nvGrpSpPr>
        <p:grpSpPr bwMode="auto">
          <a:xfrm>
            <a:off x="1042283" y="1047222"/>
            <a:ext cx="7315200" cy="4141787"/>
            <a:chOff x="753" y="1199"/>
            <a:chExt cx="4608" cy="2609"/>
          </a:xfrm>
        </p:grpSpPr>
        <p:grpSp>
          <p:nvGrpSpPr>
            <p:cNvPr id="7" name="Group 5"/>
            <p:cNvGrpSpPr>
              <a:grpSpLocks/>
            </p:cNvGrpSpPr>
            <p:nvPr/>
          </p:nvGrpSpPr>
          <p:grpSpPr bwMode="auto">
            <a:xfrm>
              <a:off x="753" y="1260"/>
              <a:ext cx="1200" cy="221"/>
              <a:chOff x="576" y="1584"/>
              <a:chExt cx="1200" cy="173"/>
            </a:xfrm>
          </p:grpSpPr>
          <p:sp>
            <p:nvSpPr>
              <p:cNvPr id="36" name="AutoShape 6"/>
              <p:cNvSpPr>
                <a:spLocks noChangeArrowheads="1"/>
              </p:cNvSpPr>
              <p:nvPr/>
            </p:nvSpPr>
            <p:spPr bwMode="auto">
              <a:xfrm>
                <a:off x="624" y="1632"/>
                <a:ext cx="96" cy="96"/>
              </a:xfrm>
              <a:prstGeom prst="flowChartConnector">
                <a:avLst/>
              </a:prstGeom>
              <a:solidFill>
                <a:schemeClr val="accent1"/>
              </a:solidFill>
              <a:ln w="12700" cap="sq" algn="ctr">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37" name="Text Box 7"/>
              <p:cNvSpPr txBox="1">
                <a:spLocks noChangeArrowheads="1"/>
              </p:cNvSpPr>
              <p:nvPr/>
            </p:nvSpPr>
            <p:spPr bwMode="auto">
              <a:xfrm>
                <a:off x="576" y="1584"/>
                <a:ext cx="120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a:lnSpc>
                    <a:spcPct val="85000"/>
                  </a:lnSpc>
                  <a:spcBef>
                    <a:spcPct val="50000"/>
                  </a:spcBef>
                </a:pPr>
                <a:r>
                  <a:rPr kumimoji="1" lang="zh-CN" altLang="en-US" sz="2000">
                    <a:cs typeface="Arial" pitchFamily="34" charset="0"/>
                  </a:rPr>
                  <a:t>结构复杂</a:t>
                </a:r>
              </a:p>
            </p:txBody>
          </p:sp>
        </p:grpSp>
        <p:grpSp>
          <p:nvGrpSpPr>
            <p:cNvPr id="8" name="Group 8"/>
            <p:cNvGrpSpPr>
              <a:grpSpLocks/>
            </p:cNvGrpSpPr>
            <p:nvPr/>
          </p:nvGrpSpPr>
          <p:grpSpPr bwMode="auto">
            <a:xfrm>
              <a:off x="801" y="1567"/>
              <a:ext cx="1536" cy="221"/>
              <a:chOff x="624" y="1824"/>
              <a:chExt cx="1536" cy="173"/>
            </a:xfrm>
          </p:grpSpPr>
          <p:sp>
            <p:nvSpPr>
              <p:cNvPr id="34" name="AutoShape 9"/>
              <p:cNvSpPr>
                <a:spLocks noChangeArrowheads="1"/>
              </p:cNvSpPr>
              <p:nvPr/>
            </p:nvSpPr>
            <p:spPr bwMode="auto">
              <a:xfrm>
                <a:off x="624" y="1872"/>
                <a:ext cx="96" cy="96"/>
              </a:xfrm>
              <a:prstGeom prst="flowChartConnector">
                <a:avLst/>
              </a:prstGeom>
              <a:solidFill>
                <a:schemeClr val="accent1"/>
              </a:solidFill>
              <a:ln w="12700" cap="sq" algn="ctr">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35" name="Text Box 10"/>
              <p:cNvSpPr txBox="1">
                <a:spLocks noChangeArrowheads="1"/>
              </p:cNvSpPr>
              <p:nvPr/>
            </p:nvSpPr>
            <p:spPr bwMode="auto">
              <a:xfrm>
                <a:off x="672" y="1824"/>
                <a:ext cx="148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a:lnSpc>
                    <a:spcPct val="85000"/>
                  </a:lnSpc>
                  <a:spcBef>
                    <a:spcPct val="50000"/>
                  </a:spcBef>
                </a:pPr>
                <a:r>
                  <a:rPr kumimoji="1" lang="zh-CN" altLang="en-US" sz="2000">
                    <a:cs typeface="Arial" pitchFamily="34" charset="0"/>
                  </a:rPr>
                  <a:t>有电刷</a:t>
                </a:r>
                <a:r>
                  <a:rPr kumimoji="1" lang="en-US" altLang="zh-CN" sz="2000">
                    <a:cs typeface="Arial" pitchFamily="34" charset="0"/>
                  </a:rPr>
                  <a:t>,</a:t>
                </a:r>
                <a:r>
                  <a:rPr kumimoji="1" lang="zh-CN" altLang="en-US" sz="2000">
                    <a:cs typeface="Arial" pitchFamily="34" charset="0"/>
                  </a:rPr>
                  <a:t>维护困难</a:t>
                </a:r>
              </a:p>
            </p:txBody>
          </p:sp>
        </p:grpSp>
        <p:grpSp>
          <p:nvGrpSpPr>
            <p:cNvPr id="9" name="Group 14"/>
            <p:cNvGrpSpPr>
              <a:grpSpLocks/>
            </p:cNvGrpSpPr>
            <p:nvPr/>
          </p:nvGrpSpPr>
          <p:grpSpPr bwMode="auto">
            <a:xfrm>
              <a:off x="3297" y="1199"/>
              <a:ext cx="1404" cy="220"/>
              <a:chOff x="3168" y="1584"/>
              <a:chExt cx="1104" cy="172"/>
            </a:xfrm>
          </p:grpSpPr>
          <p:sp>
            <p:nvSpPr>
              <p:cNvPr id="32" name="AutoShape 15"/>
              <p:cNvSpPr>
                <a:spLocks noChangeArrowheads="1"/>
              </p:cNvSpPr>
              <p:nvPr/>
            </p:nvSpPr>
            <p:spPr bwMode="auto">
              <a:xfrm>
                <a:off x="3168" y="1632"/>
                <a:ext cx="96" cy="96"/>
              </a:xfrm>
              <a:prstGeom prst="flowChartConnector">
                <a:avLst/>
              </a:prstGeom>
              <a:solidFill>
                <a:schemeClr val="accent1"/>
              </a:solidFill>
              <a:ln w="12700" cap="sq" algn="ctr">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33" name="Text Box 16"/>
              <p:cNvSpPr txBox="1">
                <a:spLocks noChangeArrowheads="1"/>
              </p:cNvSpPr>
              <p:nvPr/>
            </p:nvSpPr>
            <p:spPr bwMode="auto">
              <a:xfrm>
                <a:off x="3216" y="1584"/>
                <a:ext cx="1056"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a:lnSpc>
                    <a:spcPct val="85000"/>
                  </a:lnSpc>
                  <a:spcBef>
                    <a:spcPct val="50000"/>
                  </a:spcBef>
                </a:pPr>
                <a:r>
                  <a:rPr kumimoji="1" lang="zh-CN" altLang="en-US" sz="2000">
                    <a:cs typeface="Arial" pitchFamily="34" charset="0"/>
                  </a:rPr>
                  <a:t>结构简单</a:t>
                </a:r>
              </a:p>
            </p:txBody>
          </p:sp>
        </p:grpSp>
        <p:grpSp>
          <p:nvGrpSpPr>
            <p:cNvPr id="10" name="Group 17"/>
            <p:cNvGrpSpPr>
              <a:grpSpLocks/>
            </p:cNvGrpSpPr>
            <p:nvPr/>
          </p:nvGrpSpPr>
          <p:grpSpPr bwMode="auto">
            <a:xfrm>
              <a:off x="3297" y="1567"/>
              <a:ext cx="1893" cy="220"/>
              <a:chOff x="3168" y="1872"/>
              <a:chExt cx="1488" cy="172"/>
            </a:xfrm>
          </p:grpSpPr>
          <p:sp>
            <p:nvSpPr>
              <p:cNvPr id="30" name="AutoShape 18"/>
              <p:cNvSpPr>
                <a:spLocks noChangeArrowheads="1"/>
              </p:cNvSpPr>
              <p:nvPr/>
            </p:nvSpPr>
            <p:spPr bwMode="auto">
              <a:xfrm>
                <a:off x="3168" y="1920"/>
                <a:ext cx="96" cy="96"/>
              </a:xfrm>
              <a:prstGeom prst="flowChartConnector">
                <a:avLst/>
              </a:prstGeom>
              <a:solidFill>
                <a:schemeClr val="accent1"/>
              </a:solidFill>
              <a:ln w="12700" cap="sq" algn="ctr">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31" name="Text Box 19"/>
              <p:cNvSpPr txBox="1">
                <a:spLocks noChangeArrowheads="1"/>
              </p:cNvSpPr>
              <p:nvPr/>
            </p:nvSpPr>
            <p:spPr bwMode="auto">
              <a:xfrm>
                <a:off x="3216" y="1872"/>
                <a:ext cx="1440"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a:lnSpc>
                    <a:spcPct val="85000"/>
                  </a:lnSpc>
                  <a:spcBef>
                    <a:spcPct val="50000"/>
                  </a:spcBef>
                </a:pPr>
                <a:r>
                  <a:rPr kumimoji="1" lang="zh-CN" altLang="en-US" sz="2000">
                    <a:cs typeface="Arial" pitchFamily="34" charset="0"/>
                  </a:rPr>
                  <a:t>无电刷</a:t>
                </a:r>
                <a:r>
                  <a:rPr kumimoji="1" lang="en-US" altLang="zh-CN" sz="2000">
                    <a:cs typeface="Arial" pitchFamily="34" charset="0"/>
                  </a:rPr>
                  <a:t>,</a:t>
                </a:r>
                <a:r>
                  <a:rPr kumimoji="1" lang="zh-CN" altLang="en-US" sz="2000">
                    <a:cs typeface="Arial" pitchFamily="34" charset="0"/>
                  </a:rPr>
                  <a:t>维护简单</a:t>
                </a:r>
              </a:p>
            </p:txBody>
          </p:sp>
        </p:grpSp>
        <p:grpSp>
          <p:nvGrpSpPr>
            <p:cNvPr id="11" name="Group 23"/>
            <p:cNvGrpSpPr>
              <a:grpSpLocks/>
            </p:cNvGrpSpPr>
            <p:nvPr/>
          </p:nvGrpSpPr>
          <p:grpSpPr bwMode="auto">
            <a:xfrm>
              <a:off x="3297" y="1974"/>
              <a:ext cx="1920" cy="221"/>
              <a:chOff x="3168" y="2448"/>
              <a:chExt cx="1920" cy="173"/>
            </a:xfrm>
          </p:grpSpPr>
          <p:sp>
            <p:nvSpPr>
              <p:cNvPr id="28" name="AutoShape 24"/>
              <p:cNvSpPr>
                <a:spLocks noChangeArrowheads="1"/>
              </p:cNvSpPr>
              <p:nvPr/>
            </p:nvSpPr>
            <p:spPr bwMode="auto">
              <a:xfrm>
                <a:off x="3168" y="2496"/>
                <a:ext cx="96" cy="96"/>
              </a:xfrm>
              <a:prstGeom prst="flowChartConnector">
                <a:avLst/>
              </a:prstGeom>
              <a:solidFill>
                <a:schemeClr val="accent1"/>
              </a:solidFill>
              <a:ln w="12700" cap="sq" algn="ctr">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29" name="Text Box 25"/>
              <p:cNvSpPr txBox="1">
                <a:spLocks noChangeArrowheads="1"/>
              </p:cNvSpPr>
              <p:nvPr/>
            </p:nvSpPr>
            <p:spPr bwMode="auto">
              <a:xfrm>
                <a:off x="3216" y="2448"/>
                <a:ext cx="187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a:lnSpc>
                    <a:spcPct val="85000"/>
                  </a:lnSpc>
                  <a:spcBef>
                    <a:spcPct val="50000"/>
                  </a:spcBef>
                </a:pPr>
                <a:r>
                  <a:rPr lang="zh-CN" altLang="en-US" sz="2000">
                    <a:cs typeface="Arial" pitchFamily="34" charset="0"/>
                  </a:rPr>
                  <a:t>无电刷，适用环境较广</a:t>
                </a:r>
              </a:p>
            </p:txBody>
          </p:sp>
        </p:grpSp>
        <p:sp>
          <p:nvSpPr>
            <p:cNvPr id="12" name="Text Box 26"/>
            <p:cNvSpPr txBox="1">
              <a:spLocks noChangeArrowheads="1"/>
            </p:cNvSpPr>
            <p:nvPr/>
          </p:nvSpPr>
          <p:spPr bwMode="auto">
            <a:xfrm>
              <a:off x="3249" y="2403"/>
              <a:ext cx="1536" cy="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a:lnSpc>
                  <a:spcPct val="85000"/>
                </a:lnSpc>
                <a:spcBef>
                  <a:spcPct val="50000"/>
                </a:spcBef>
              </a:pPr>
              <a:r>
                <a:rPr lang="zh-CN" altLang="en-US" sz="2000">
                  <a:cs typeface="Arial" pitchFamily="34" charset="0"/>
                </a:rPr>
                <a:t>变流装置较贵</a:t>
              </a:r>
            </a:p>
            <a:p>
              <a:pPr algn="ctr">
                <a:lnSpc>
                  <a:spcPct val="85000"/>
                </a:lnSpc>
                <a:spcBef>
                  <a:spcPct val="50000"/>
                </a:spcBef>
              </a:pPr>
              <a:endParaRPr lang="zh-CN" altLang="en-US" sz="1800" b="0">
                <a:cs typeface="Arial" pitchFamily="34" charset="0"/>
              </a:endParaRPr>
            </a:p>
          </p:txBody>
        </p:sp>
        <p:sp>
          <p:nvSpPr>
            <p:cNvPr id="13" name="AutoShape 27"/>
            <p:cNvSpPr>
              <a:spLocks noChangeArrowheads="1"/>
            </p:cNvSpPr>
            <p:nvPr/>
          </p:nvSpPr>
          <p:spPr bwMode="auto">
            <a:xfrm>
              <a:off x="3297" y="2465"/>
              <a:ext cx="96" cy="122"/>
            </a:xfrm>
            <a:prstGeom prst="flowChartConnector">
              <a:avLst/>
            </a:prstGeom>
            <a:solidFill>
              <a:schemeClr val="accent1"/>
            </a:solidFill>
            <a:ln w="12700" cap="sq" algn="ctr">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4" name="AutoShape 29"/>
            <p:cNvSpPr>
              <a:spLocks noChangeArrowheads="1"/>
            </p:cNvSpPr>
            <p:nvPr/>
          </p:nvSpPr>
          <p:spPr bwMode="auto">
            <a:xfrm>
              <a:off x="801" y="1973"/>
              <a:ext cx="126" cy="123"/>
            </a:xfrm>
            <a:prstGeom prst="flowChartConnector">
              <a:avLst/>
            </a:prstGeom>
            <a:solidFill>
              <a:schemeClr val="accent1"/>
            </a:solidFill>
            <a:ln w="12700" cap="sq" algn="ctr">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5" name="Text Box 30"/>
            <p:cNvSpPr txBox="1">
              <a:spLocks noChangeArrowheads="1"/>
            </p:cNvSpPr>
            <p:nvPr/>
          </p:nvSpPr>
          <p:spPr bwMode="auto">
            <a:xfrm>
              <a:off x="993" y="1912"/>
              <a:ext cx="188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nSpc>
                  <a:spcPct val="85000"/>
                </a:lnSpc>
                <a:spcBef>
                  <a:spcPct val="50000"/>
                </a:spcBef>
              </a:pPr>
              <a:r>
                <a:rPr lang="zh-CN" altLang="en-US" sz="2000">
                  <a:cs typeface="Arial" pitchFamily="34" charset="0"/>
                </a:rPr>
                <a:t>因为有电刷，所以在环境恶劣的不适用</a:t>
              </a:r>
            </a:p>
          </p:txBody>
        </p:sp>
        <p:grpSp>
          <p:nvGrpSpPr>
            <p:cNvPr id="16" name="Group 31"/>
            <p:cNvGrpSpPr>
              <a:grpSpLocks/>
            </p:cNvGrpSpPr>
            <p:nvPr/>
          </p:nvGrpSpPr>
          <p:grpSpPr bwMode="auto">
            <a:xfrm>
              <a:off x="801" y="2403"/>
              <a:ext cx="1488" cy="220"/>
              <a:chOff x="672" y="2784"/>
              <a:chExt cx="1488" cy="172"/>
            </a:xfrm>
          </p:grpSpPr>
          <p:sp>
            <p:nvSpPr>
              <p:cNvPr id="26" name="AutoShape 32"/>
              <p:cNvSpPr>
                <a:spLocks noChangeArrowheads="1"/>
              </p:cNvSpPr>
              <p:nvPr/>
            </p:nvSpPr>
            <p:spPr bwMode="auto">
              <a:xfrm>
                <a:off x="672" y="2832"/>
                <a:ext cx="96" cy="96"/>
              </a:xfrm>
              <a:prstGeom prst="flowChartConnector">
                <a:avLst/>
              </a:prstGeom>
              <a:solidFill>
                <a:schemeClr val="accent1"/>
              </a:solidFill>
              <a:ln w="12700" cap="sq" algn="ctr">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27" name="Text Box 33"/>
              <p:cNvSpPr txBox="1">
                <a:spLocks noChangeArrowheads="1"/>
              </p:cNvSpPr>
              <p:nvPr/>
            </p:nvSpPr>
            <p:spPr bwMode="auto">
              <a:xfrm>
                <a:off x="672" y="2784"/>
                <a:ext cx="1488"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a:lnSpc>
                    <a:spcPct val="85000"/>
                  </a:lnSpc>
                  <a:spcBef>
                    <a:spcPct val="50000"/>
                  </a:spcBef>
                </a:pPr>
                <a:r>
                  <a:rPr lang="zh-CN" altLang="en-US" sz="2000">
                    <a:cs typeface="Arial" pitchFamily="34" charset="0"/>
                  </a:rPr>
                  <a:t>变流装置较便宜</a:t>
                </a:r>
              </a:p>
            </p:txBody>
          </p:sp>
        </p:grpSp>
        <p:sp>
          <p:nvSpPr>
            <p:cNvPr id="17" name="AutoShape 34"/>
            <p:cNvSpPr>
              <a:spLocks noChangeArrowheads="1"/>
            </p:cNvSpPr>
            <p:nvPr/>
          </p:nvSpPr>
          <p:spPr bwMode="auto">
            <a:xfrm>
              <a:off x="801" y="2833"/>
              <a:ext cx="96" cy="122"/>
            </a:xfrm>
            <a:prstGeom prst="flowChartConnector">
              <a:avLst/>
            </a:prstGeom>
            <a:solidFill>
              <a:schemeClr val="accent1"/>
            </a:solidFill>
            <a:ln w="12700" cap="sq" algn="ctr">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18" name="Text Box 35"/>
            <p:cNvSpPr txBox="1">
              <a:spLocks noChangeArrowheads="1"/>
            </p:cNvSpPr>
            <p:nvPr/>
          </p:nvSpPr>
          <p:spPr bwMode="auto">
            <a:xfrm>
              <a:off x="993" y="2771"/>
              <a:ext cx="187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nSpc>
                  <a:spcPct val="85000"/>
                </a:lnSpc>
                <a:spcBef>
                  <a:spcPct val="50000"/>
                </a:spcBef>
              </a:pPr>
              <a:r>
                <a:rPr lang="zh-CN" altLang="en-US" sz="2000">
                  <a:cs typeface="Arial" pitchFamily="34" charset="0"/>
                </a:rPr>
                <a:t>功率注入转子，散热所需通风机功率较大</a:t>
              </a:r>
            </a:p>
          </p:txBody>
        </p:sp>
        <p:grpSp>
          <p:nvGrpSpPr>
            <p:cNvPr id="19" name="Group 36"/>
            <p:cNvGrpSpPr>
              <a:grpSpLocks/>
            </p:cNvGrpSpPr>
            <p:nvPr/>
          </p:nvGrpSpPr>
          <p:grpSpPr bwMode="auto">
            <a:xfrm>
              <a:off x="3297" y="2771"/>
              <a:ext cx="2064" cy="384"/>
              <a:chOff x="3168" y="3072"/>
              <a:chExt cx="2064" cy="300"/>
            </a:xfrm>
          </p:grpSpPr>
          <p:sp>
            <p:nvSpPr>
              <p:cNvPr id="24" name="AutoShape 37"/>
              <p:cNvSpPr>
                <a:spLocks noChangeArrowheads="1"/>
              </p:cNvSpPr>
              <p:nvPr/>
            </p:nvSpPr>
            <p:spPr bwMode="auto">
              <a:xfrm>
                <a:off x="3168" y="3120"/>
                <a:ext cx="96" cy="96"/>
              </a:xfrm>
              <a:prstGeom prst="flowChartConnector">
                <a:avLst/>
              </a:prstGeom>
              <a:solidFill>
                <a:schemeClr val="accent1"/>
              </a:solidFill>
              <a:ln w="12700" cap="sq" algn="ctr">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25" name="Text Box 38"/>
              <p:cNvSpPr txBox="1">
                <a:spLocks noChangeArrowheads="1"/>
              </p:cNvSpPr>
              <p:nvPr/>
            </p:nvSpPr>
            <p:spPr bwMode="auto">
              <a:xfrm>
                <a:off x="3312" y="3072"/>
                <a:ext cx="1920"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nSpc>
                    <a:spcPct val="85000"/>
                  </a:lnSpc>
                  <a:spcBef>
                    <a:spcPct val="50000"/>
                  </a:spcBef>
                </a:pPr>
                <a:r>
                  <a:rPr lang="zh-CN" altLang="en-US" sz="2000">
                    <a:cs typeface="Arial" pitchFamily="34" charset="0"/>
                  </a:rPr>
                  <a:t>功率注入定子子，散热所需通风机功率较小</a:t>
                </a:r>
                <a:endParaRPr lang="zh-CN" altLang="en-US" sz="1800" b="0">
                  <a:cs typeface="Arial" pitchFamily="34" charset="0"/>
                </a:endParaRPr>
              </a:p>
            </p:txBody>
          </p:sp>
        </p:grpSp>
        <p:sp>
          <p:nvSpPr>
            <p:cNvPr id="20" name="Text Box 39"/>
            <p:cNvSpPr txBox="1">
              <a:spLocks noChangeArrowheads="1"/>
            </p:cNvSpPr>
            <p:nvPr/>
          </p:nvSpPr>
          <p:spPr bwMode="auto">
            <a:xfrm>
              <a:off x="1020" y="3282"/>
              <a:ext cx="1728"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nSpc>
                  <a:spcPct val="85000"/>
                </a:lnSpc>
                <a:spcBef>
                  <a:spcPct val="50000"/>
                </a:spcBef>
              </a:pPr>
              <a:r>
                <a:rPr lang="zh-CN" altLang="en-US" sz="2000">
                  <a:cs typeface="Arial" pitchFamily="34" charset="0"/>
                </a:rPr>
                <a:t>效率０</a:t>
              </a:r>
              <a:r>
                <a:rPr lang="en-US" altLang="zh-CN" sz="2000">
                  <a:cs typeface="Arial" pitchFamily="34" charset="0"/>
                </a:rPr>
                <a:t>.</a:t>
              </a:r>
              <a:r>
                <a:rPr lang="zh-CN" altLang="en-US" sz="2000">
                  <a:cs typeface="Arial" pitchFamily="34" charset="0"/>
                </a:rPr>
                <a:t>７～０</a:t>
              </a:r>
              <a:r>
                <a:rPr lang="en-US" altLang="zh-CN" sz="2000">
                  <a:cs typeface="Arial" pitchFamily="34" charset="0"/>
                </a:rPr>
                <a:t>.85</a:t>
              </a:r>
              <a:endParaRPr lang="zh-CN" altLang="en-US" sz="2000">
                <a:cs typeface="Arial" pitchFamily="34" charset="0"/>
              </a:endParaRPr>
            </a:p>
          </p:txBody>
        </p:sp>
        <p:sp>
          <p:nvSpPr>
            <p:cNvPr id="21" name="Text Box 40"/>
            <p:cNvSpPr txBox="1">
              <a:spLocks noChangeArrowheads="1"/>
            </p:cNvSpPr>
            <p:nvPr/>
          </p:nvSpPr>
          <p:spPr bwMode="auto">
            <a:xfrm>
              <a:off x="3441" y="3323"/>
              <a:ext cx="1728"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nSpc>
                  <a:spcPct val="85000"/>
                </a:lnSpc>
                <a:spcBef>
                  <a:spcPct val="50000"/>
                </a:spcBef>
              </a:pPr>
              <a:r>
                <a:rPr lang="zh-CN" altLang="en-US" sz="2000" dirty="0">
                  <a:cs typeface="Arial" pitchFamily="34" charset="0"/>
                </a:rPr>
                <a:t>效率０</a:t>
              </a:r>
              <a:r>
                <a:rPr lang="en-US" altLang="zh-CN" sz="2000" dirty="0">
                  <a:cs typeface="Arial" pitchFamily="34" charset="0"/>
                </a:rPr>
                <a:t>.7</a:t>
              </a:r>
              <a:r>
                <a:rPr lang="zh-CN" altLang="en-US" sz="2000" dirty="0">
                  <a:cs typeface="Arial" pitchFamily="34" charset="0"/>
                </a:rPr>
                <a:t>～０</a:t>
              </a:r>
              <a:r>
                <a:rPr lang="en-US" altLang="zh-CN" sz="2000" dirty="0">
                  <a:cs typeface="Arial" pitchFamily="34" charset="0"/>
                </a:rPr>
                <a:t>.</a:t>
              </a:r>
              <a:r>
                <a:rPr lang="zh-CN" altLang="en-US" sz="2000" dirty="0" smtClean="0">
                  <a:cs typeface="Arial" pitchFamily="34" charset="0"/>
                </a:rPr>
                <a:t>９</a:t>
              </a:r>
              <a:endParaRPr lang="en-US" altLang="zh-CN" sz="2000" dirty="0" smtClean="0">
                <a:cs typeface="Arial" pitchFamily="34" charset="0"/>
              </a:endParaRPr>
            </a:p>
            <a:p>
              <a:pPr>
                <a:lnSpc>
                  <a:spcPct val="85000"/>
                </a:lnSpc>
                <a:spcBef>
                  <a:spcPct val="50000"/>
                </a:spcBef>
              </a:pPr>
              <a:endParaRPr lang="zh-CN" altLang="en-US" sz="2000" dirty="0">
                <a:cs typeface="Arial" pitchFamily="34" charset="0"/>
              </a:endParaRPr>
            </a:p>
          </p:txBody>
        </p:sp>
        <p:sp>
          <p:nvSpPr>
            <p:cNvPr id="22" name="AutoShape 41"/>
            <p:cNvSpPr>
              <a:spLocks noChangeArrowheads="1"/>
            </p:cNvSpPr>
            <p:nvPr/>
          </p:nvSpPr>
          <p:spPr bwMode="auto">
            <a:xfrm>
              <a:off x="801" y="3323"/>
              <a:ext cx="96" cy="123"/>
            </a:xfrm>
            <a:prstGeom prst="flowChartConnector">
              <a:avLst/>
            </a:prstGeom>
            <a:solidFill>
              <a:schemeClr val="accent1"/>
            </a:solidFill>
            <a:ln w="12700" cap="sq" algn="ctr">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23" name="AutoShape 42"/>
            <p:cNvSpPr>
              <a:spLocks noChangeArrowheads="1"/>
            </p:cNvSpPr>
            <p:nvPr/>
          </p:nvSpPr>
          <p:spPr bwMode="auto">
            <a:xfrm>
              <a:off x="3297" y="3385"/>
              <a:ext cx="96" cy="123"/>
            </a:xfrm>
            <a:prstGeom prst="flowChartConnector">
              <a:avLst/>
            </a:prstGeom>
            <a:solidFill>
              <a:schemeClr val="accent1"/>
            </a:solidFill>
            <a:ln w="12700" cap="sq" algn="ctr">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grpSp>
      <p:sp>
        <p:nvSpPr>
          <p:cNvPr id="2" name="矩形 1"/>
          <p:cNvSpPr/>
          <p:nvPr/>
        </p:nvSpPr>
        <p:spPr>
          <a:xfrm>
            <a:off x="1175271" y="5085184"/>
            <a:ext cx="3188693" cy="369332"/>
          </a:xfrm>
          <a:prstGeom prst="rect">
            <a:avLst/>
          </a:prstGeom>
        </p:spPr>
        <p:txBody>
          <a:bodyPr wrap="none">
            <a:spAutoFit/>
          </a:bodyPr>
          <a:lstStyle/>
          <a:p>
            <a:r>
              <a:rPr lang="zh-CN" altLang="en-US" dirty="0" smtClean="0">
                <a:latin typeface="楷体_GB2312"/>
              </a:rPr>
              <a:t>直流</a:t>
            </a:r>
            <a:r>
              <a:rPr lang="zh-CN" altLang="en-US" b="1" dirty="0" smtClean="0">
                <a:latin typeface="楷体_GB2312"/>
              </a:rPr>
              <a:t>伺服</a:t>
            </a:r>
            <a:r>
              <a:rPr lang="zh-CN" altLang="en-US" dirty="0" smtClean="0">
                <a:latin typeface="楷体_GB2312"/>
              </a:rPr>
              <a:t>系统（高动态性能）</a:t>
            </a:r>
            <a:endParaRPr lang="en-US" altLang="zh-CN" dirty="0" smtClean="0">
              <a:latin typeface="楷体_GB2312"/>
            </a:endParaRPr>
          </a:p>
        </p:txBody>
      </p:sp>
      <p:sp>
        <p:nvSpPr>
          <p:cNvPr id="38" name="矩形 37"/>
          <p:cNvSpPr/>
          <p:nvPr/>
        </p:nvSpPr>
        <p:spPr>
          <a:xfrm>
            <a:off x="5086736" y="5085184"/>
            <a:ext cx="3877985" cy="646331"/>
          </a:xfrm>
          <a:prstGeom prst="rect">
            <a:avLst/>
          </a:prstGeom>
        </p:spPr>
        <p:txBody>
          <a:bodyPr wrap="none">
            <a:spAutoFit/>
          </a:bodyPr>
          <a:lstStyle/>
          <a:p>
            <a:r>
              <a:rPr lang="zh-CN" altLang="en-US" dirty="0" smtClean="0">
                <a:latin typeface="楷体_GB2312"/>
              </a:rPr>
              <a:t>变频</a:t>
            </a:r>
            <a:r>
              <a:rPr lang="en-US" altLang="zh-CN" dirty="0" smtClean="0">
                <a:latin typeface="楷体_GB2312"/>
              </a:rPr>
              <a:t>+</a:t>
            </a:r>
            <a:r>
              <a:rPr lang="zh-CN" altLang="en-US" dirty="0" smtClean="0">
                <a:latin typeface="楷体_GB2312"/>
              </a:rPr>
              <a:t>异步电机，</a:t>
            </a:r>
            <a:endParaRPr lang="en-US" altLang="zh-CN" dirty="0" smtClean="0">
              <a:latin typeface="楷体_GB2312"/>
            </a:endParaRPr>
          </a:p>
          <a:p>
            <a:r>
              <a:rPr lang="zh-CN" altLang="en-US" dirty="0" smtClean="0">
                <a:latin typeface="楷体_GB2312"/>
              </a:rPr>
              <a:t>控制性动态能较差</a:t>
            </a:r>
            <a:r>
              <a:rPr lang="zh-CN" altLang="en-US" dirty="0">
                <a:latin typeface="楷体_GB2312"/>
              </a:rPr>
              <a:t>，不能称为</a:t>
            </a:r>
            <a:r>
              <a:rPr lang="zh-CN" altLang="en-US" dirty="0" smtClean="0">
                <a:latin typeface="楷体_GB2312"/>
              </a:rPr>
              <a:t>伺服。</a:t>
            </a:r>
            <a:endParaRPr lang="en-US" altLang="zh-CN" dirty="0" smtClean="0">
              <a:latin typeface="楷体_GB2312"/>
            </a:endParaRPr>
          </a:p>
        </p:txBody>
      </p:sp>
    </p:spTree>
    <p:extLst>
      <p:ext uri="{BB962C8B-B14F-4D97-AF65-F5344CB8AC3E}">
        <p14:creationId xmlns:p14="http://schemas.microsoft.com/office/powerpoint/2010/main" val="20501545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9592" y="1035268"/>
            <a:ext cx="7272808" cy="3665619"/>
          </a:xfrm>
          <a:prstGeom prst="rect">
            <a:avLst/>
          </a:prstGeom>
        </p:spPr>
        <p:txBody>
          <a:bodyPr wrap="square">
            <a:spAutoFit/>
          </a:bodyPr>
          <a:lstStyle/>
          <a:p>
            <a:pPr>
              <a:lnSpc>
                <a:spcPct val="135000"/>
              </a:lnSpc>
              <a:spcBef>
                <a:spcPct val="30000"/>
              </a:spcBef>
              <a:buFontTx/>
              <a:buNone/>
            </a:pPr>
            <a:r>
              <a:rPr lang="en-US" altLang="zh-CN" b="1" dirty="0" smtClean="0">
                <a:latin typeface="楷体_GB2312"/>
                <a:ea typeface="楷体_GB2312"/>
                <a:cs typeface="楷体_GB2312"/>
              </a:rPr>
              <a:t>1</a:t>
            </a:r>
            <a:r>
              <a:rPr lang="zh-CN" altLang="en-US" b="1" dirty="0" smtClean="0">
                <a:latin typeface="楷体_GB2312"/>
                <a:ea typeface="楷体_GB2312"/>
                <a:cs typeface="楷体_GB2312"/>
              </a:rPr>
              <a:t>、交流</a:t>
            </a:r>
            <a:r>
              <a:rPr lang="zh-CN" altLang="en-US" b="1" dirty="0">
                <a:latin typeface="楷体_GB2312"/>
                <a:ea typeface="楷体_GB2312"/>
                <a:cs typeface="楷体_GB2312"/>
              </a:rPr>
              <a:t>绕组与旋转磁场</a:t>
            </a:r>
          </a:p>
          <a:p>
            <a:pPr>
              <a:lnSpc>
                <a:spcPct val="135000"/>
              </a:lnSpc>
              <a:spcBef>
                <a:spcPct val="30000"/>
              </a:spcBef>
              <a:buFontTx/>
              <a:buNone/>
            </a:pPr>
            <a:r>
              <a:rPr lang="zh-CN" altLang="en-US" b="1" dirty="0" smtClean="0">
                <a:latin typeface="楷体_GB2312"/>
                <a:ea typeface="楷体_GB2312"/>
                <a:cs typeface="楷体_GB2312"/>
              </a:rPr>
              <a:t>    合成</a:t>
            </a:r>
            <a:r>
              <a:rPr lang="zh-CN" altLang="en-US" b="1" dirty="0">
                <a:latin typeface="楷体_GB2312"/>
                <a:ea typeface="楷体_GB2312"/>
                <a:cs typeface="楷体_GB2312"/>
              </a:rPr>
              <a:t>旋转磁场的产生与特性</a:t>
            </a:r>
          </a:p>
          <a:p>
            <a:pPr>
              <a:lnSpc>
                <a:spcPct val="135000"/>
              </a:lnSpc>
              <a:spcBef>
                <a:spcPct val="30000"/>
              </a:spcBef>
              <a:buFontTx/>
              <a:buNone/>
            </a:pPr>
            <a:r>
              <a:rPr lang="en-US" altLang="zh-CN" b="1" dirty="0" smtClean="0">
                <a:latin typeface="楷体_GB2312"/>
                <a:ea typeface="楷体_GB2312"/>
                <a:cs typeface="楷体_GB2312"/>
              </a:rPr>
              <a:t>2</a:t>
            </a:r>
            <a:r>
              <a:rPr lang="zh-CN" altLang="en-US" b="1" dirty="0" smtClean="0">
                <a:latin typeface="楷体_GB2312"/>
                <a:ea typeface="楷体_GB2312"/>
                <a:cs typeface="楷体_GB2312"/>
              </a:rPr>
              <a:t>、运行</a:t>
            </a:r>
            <a:r>
              <a:rPr lang="zh-CN" altLang="en-US" b="1" dirty="0">
                <a:latin typeface="楷体_GB2312"/>
                <a:ea typeface="楷体_GB2312"/>
                <a:cs typeface="楷体_GB2312"/>
              </a:rPr>
              <a:t>原理与特性</a:t>
            </a:r>
          </a:p>
          <a:p>
            <a:pPr>
              <a:lnSpc>
                <a:spcPct val="135000"/>
              </a:lnSpc>
              <a:spcBef>
                <a:spcPct val="30000"/>
              </a:spcBef>
              <a:buFontTx/>
              <a:buNone/>
            </a:pPr>
            <a:r>
              <a:rPr lang="zh-CN" altLang="en-US" b="1" dirty="0" smtClean="0">
                <a:latin typeface="楷体_GB2312"/>
                <a:ea typeface="楷体_GB2312"/>
                <a:cs typeface="楷体_GB2312"/>
              </a:rPr>
              <a:t>    感应</a:t>
            </a:r>
            <a:r>
              <a:rPr lang="zh-CN" altLang="en-US" b="1" dirty="0">
                <a:latin typeface="楷体_GB2312"/>
                <a:ea typeface="楷体_GB2312"/>
                <a:cs typeface="楷体_GB2312"/>
              </a:rPr>
              <a:t>电势，等效电路，功率关系，力矩特性</a:t>
            </a:r>
            <a:endParaRPr lang="en-US" altLang="zh-CN" b="1" dirty="0">
              <a:latin typeface="楷体_GB2312"/>
              <a:ea typeface="楷体_GB2312"/>
              <a:cs typeface="楷体_GB2312"/>
            </a:endParaRPr>
          </a:p>
          <a:p>
            <a:pPr>
              <a:lnSpc>
                <a:spcPct val="135000"/>
              </a:lnSpc>
              <a:spcBef>
                <a:spcPct val="30000"/>
              </a:spcBef>
              <a:buFontTx/>
              <a:buNone/>
            </a:pPr>
            <a:r>
              <a:rPr lang="en-US" altLang="zh-CN" b="1" dirty="0" smtClean="0">
                <a:latin typeface="楷体_GB2312"/>
                <a:ea typeface="楷体_GB2312"/>
                <a:cs typeface="楷体_GB2312"/>
              </a:rPr>
              <a:t>3</a:t>
            </a:r>
            <a:r>
              <a:rPr lang="zh-CN" altLang="en-US" b="1" dirty="0" smtClean="0">
                <a:latin typeface="楷体_GB2312"/>
                <a:ea typeface="楷体_GB2312"/>
                <a:cs typeface="楷体_GB2312"/>
              </a:rPr>
              <a:t>、异步电机</a:t>
            </a:r>
            <a:r>
              <a:rPr lang="zh-CN" altLang="en-US" b="1" dirty="0">
                <a:latin typeface="楷体_GB2312"/>
                <a:ea typeface="楷体_GB2312"/>
                <a:cs typeface="楷体_GB2312"/>
              </a:rPr>
              <a:t>的变频调速</a:t>
            </a:r>
          </a:p>
          <a:p>
            <a:pPr>
              <a:lnSpc>
                <a:spcPct val="135000"/>
              </a:lnSpc>
              <a:spcBef>
                <a:spcPct val="30000"/>
              </a:spcBef>
              <a:buFontTx/>
              <a:buNone/>
            </a:pPr>
            <a:r>
              <a:rPr lang="zh-CN" altLang="en-US" b="1" dirty="0" smtClean="0">
                <a:latin typeface="楷体_GB2312"/>
                <a:ea typeface="楷体_GB2312"/>
                <a:cs typeface="楷体_GB2312"/>
              </a:rPr>
              <a:t>    异步电机</a:t>
            </a:r>
            <a:r>
              <a:rPr lang="zh-CN" altLang="en-US" b="1" dirty="0">
                <a:latin typeface="楷体_GB2312"/>
                <a:ea typeface="楷体_GB2312"/>
                <a:cs typeface="楷体_GB2312"/>
              </a:rPr>
              <a:t>不同的调速方式及其特点</a:t>
            </a:r>
          </a:p>
          <a:p>
            <a:pPr>
              <a:lnSpc>
                <a:spcPct val="135000"/>
              </a:lnSpc>
              <a:spcBef>
                <a:spcPct val="30000"/>
              </a:spcBef>
              <a:buFontTx/>
              <a:buNone/>
            </a:pPr>
            <a:r>
              <a:rPr lang="en-US" altLang="zh-CN" b="1" dirty="0" smtClean="0">
                <a:latin typeface="楷体_GB2312"/>
                <a:ea typeface="楷体_GB2312"/>
                <a:cs typeface="楷体_GB2312"/>
              </a:rPr>
              <a:t>4</a:t>
            </a:r>
            <a:r>
              <a:rPr lang="zh-CN" altLang="en-US" b="1" dirty="0" smtClean="0">
                <a:latin typeface="楷体_GB2312"/>
                <a:ea typeface="楷体_GB2312"/>
                <a:cs typeface="楷体_GB2312"/>
              </a:rPr>
              <a:t>、单相</a:t>
            </a:r>
            <a:r>
              <a:rPr lang="en-US" altLang="zh-CN" b="1" dirty="0">
                <a:latin typeface="楷体_GB2312"/>
                <a:ea typeface="楷体_GB2312"/>
                <a:cs typeface="楷体_GB2312"/>
              </a:rPr>
              <a:t>/</a:t>
            </a:r>
            <a:r>
              <a:rPr lang="zh-CN" altLang="en-US" b="1" dirty="0">
                <a:latin typeface="楷体_GB2312"/>
                <a:ea typeface="楷体_GB2312"/>
                <a:cs typeface="楷体_GB2312"/>
              </a:rPr>
              <a:t>两相异步电机</a:t>
            </a:r>
          </a:p>
          <a:p>
            <a:pPr>
              <a:lnSpc>
                <a:spcPct val="135000"/>
              </a:lnSpc>
              <a:spcBef>
                <a:spcPct val="30000"/>
              </a:spcBef>
              <a:buFontTx/>
              <a:buNone/>
            </a:pPr>
            <a:r>
              <a:rPr lang="zh-CN" altLang="en-US" b="1" dirty="0" smtClean="0">
                <a:latin typeface="楷体_GB2312"/>
                <a:ea typeface="楷体_GB2312"/>
                <a:cs typeface="楷体_GB2312"/>
              </a:rPr>
              <a:t>    电容</a:t>
            </a:r>
            <a:r>
              <a:rPr lang="zh-CN" altLang="en-US" b="1" dirty="0">
                <a:latin typeface="楷体_GB2312"/>
                <a:ea typeface="楷体_GB2312"/>
                <a:cs typeface="楷体_GB2312"/>
              </a:rPr>
              <a:t>分相与罩极电机</a:t>
            </a:r>
            <a:endParaRPr lang="en-US" altLang="zh-CN" b="1" dirty="0">
              <a:latin typeface="楷体_GB2312"/>
              <a:ea typeface="楷体_GB2312"/>
              <a:cs typeface="楷体_GB2312"/>
            </a:endParaRPr>
          </a:p>
        </p:txBody>
      </p:sp>
      <p:sp>
        <p:nvSpPr>
          <p:cNvPr id="5" name="矩形 4"/>
          <p:cNvSpPr/>
          <p:nvPr/>
        </p:nvSpPr>
        <p:spPr>
          <a:xfrm>
            <a:off x="645135" y="404664"/>
            <a:ext cx="2510624" cy="461665"/>
          </a:xfrm>
          <a:prstGeom prst="rect">
            <a:avLst/>
          </a:prstGeom>
        </p:spPr>
        <p:txBody>
          <a:bodyPr wrap="none">
            <a:spAutoFit/>
          </a:bodyPr>
          <a:lstStyle/>
          <a:p>
            <a:pPr algn="ctr"/>
            <a:r>
              <a:rPr lang="en-US" altLang="zh-CN" sz="2400" dirty="0" smtClean="0">
                <a:solidFill>
                  <a:schemeClr val="tx2"/>
                </a:solidFill>
              </a:rPr>
              <a:t>4</a:t>
            </a:r>
            <a:r>
              <a:rPr lang="zh-CN" altLang="en-US" sz="2400" dirty="0" smtClean="0">
                <a:solidFill>
                  <a:schemeClr val="tx2"/>
                </a:solidFill>
              </a:rPr>
              <a:t>、异步电机</a:t>
            </a:r>
            <a:r>
              <a:rPr lang="zh-CN" altLang="en-US" sz="2400" dirty="0">
                <a:solidFill>
                  <a:schemeClr val="tx2"/>
                </a:solidFill>
              </a:rPr>
              <a:t>小结</a:t>
            </a:r>
          </a:p>
        </p:txBody>
      </p:sp>
    </p:spTree>
    <p:extLst>
      <p:ext uri="{BB962C8B-B14F-4D97-AF65-F5344CB8AC3E}">
        <p14:creationId xmlns:p14="http://schemas.microsoft.com/office/powerpoint/2010/main" val="399015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anim calcmode="lin" valueType="num">
                                      <p:cBhvr additive="base">
                                        <p:cTn id="4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76672"/>
            <a:ext cx="375285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476672"/>
            <a:ext cx="3129107" cy="389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227845" y="940078"/>
            <a:ext cx="2520280" cy="369332"/>
          </a:xfrm>
          <a:prstGeom prst="rect">
            <a:avLst/>
          </a:prstGeom>
          <a:noFill/>
        </p:spPr>
        <p:txBody>
          <a:bodyPr wrap="square" rtlCol="0">
            <a:spAutoFit/>
          </a:bodyPr>
          <a:lstStyle/>
          <a:p>
            <a:r>
              <a:rPr lang="zh-CN" altLang="en-US" dirty="0" smtClean="0"/>
              <a:t>电气工程常用器件</a:t>
            </a:r>
            <a:endParaRPr lang="zh-CN" altLang="en-US" dirty="0"/>
          </a:p>
        </p:txBody>
      </p:sp>
    </p:spTree>
    <p:extLst>
      <p:ext uri="{BB962C8B-B14F-4D97-AF65-F5344CB8AC3E}">
        <p14:creationId xmlns:p14="http://schemas.microsoft.com/office/powerpoint/2010/main" val="25126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anim calcmode="lin" valueType="num">
                                      <p:cBhvr additive="base">
                                        <p:cTn id="13" dur="500" fill="hold"/>
                                        <p:tgtEl>
                                          <p:spTgt spid="3076"/>
                                        </p:tgtEl>
                                        <p:attrNameLst>
                                          <p:attrName>ppt_x</p:attrName>
                                        </p:attrNameLst>
                                      </p:cBhvr>
                                      <p:tavLst>
                                        <p:tav tm="0">
                                          <p:val>
                                            <p:strVal val="#ppt_x"/>
                                          </p:val>
                                        </p:tav>
                                        <p:tav tm="100000">
                                          <p:val>
                                            <p:strVal val="#ppt_x"/>
                                          </p:val>
                                        </p:tav>
                                      </p:tavLst>
                                    </p:anim>
                                    <p:anim calcmode="lin" valueType="num">
                                      <p:cBhvr additive="base">
                                        <p:cTn id="14"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zh-CN" altLang="en-US" dirty="0" smtClean="0"/>
              <a:t>电气控制元件</a:t>
            </a:r>
          </a:p>
        </p:txBody>
      </p:sp>
      <p:sp>
        <p:nvSpPr>
          <p:cNvPr id="51203" name="Rectangle 3"/>
          <p:cNvSpPr>
            <a:spLocks noGrp="1" noChangeArrowheads="1"/>
          </p:cNvSpPr>
          <p:nvPr>
            <p:ph type="body" idx="1"/>
          </p:nvPr>
        </p:nvSpPr>
        <p:spPr>
          <a:xfrm>
            <a:off x="457200" y="1219200"/>
            <a:ext cx="8229600" cy="4906963"/>
          </a:xfrm>
        </p:spPr>
        <p:txBody>
          <a:bodyPr/>
          <a:lstStyle/>
          <a:p>
            <a:pPr eaLnBrk="1" hangingPunct="1"/>
            <a:endParaRPr lang="zh-CN" altLang="zh-CN" smtClean="0"/>
          </a:p>
        </p:txBody>
      </p:sp>
      <p:sp>
        <p:nvSpPr>
          <p:cNvPr id="51204" name="Text Box 8"/>
          <p:cNvSpPr txBox="1">
            <a:spLocks noChangeArrowheads="1"/>
          </p:cNvSpPr>
          <p:nvPr/>
        </p:nvSpPr>
        <p:spPr bwMode="auto">
          <a:xfrm>
            <a:off x="533400" y="5715000"/>
            <a:ext cx="2743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base" hangingPunct="1">
              <a:spcBef>
                <a:spcPct val="50000"/>
              </a:spcBef>
              <a:spcAft>
                <a:spcPct val="0"/>
              </a:spcAft>
            </a:pPr>
            <a:r>
              <a:rPr lang="zh-CN" altLang="en-US" dirty="0" smtClean="0">
                <a:solidFill>
                  <a:srgbClr val="000000"/>
                </a:solidFill>
              </a:rPr>
              <a:t>接触器原理图</a:t>
            </a:r>
          </a:p>
        </p:txBody>
      </p:sp>
      <p:pic>
        <p:nvPicPr>
          <p:cNvPr id="51205" name="Picture 10" descr="ANd9GcRDSGKsgVE3e6Dog94EwMHfPfdkN4JoxGZagXkUnB6SXFuELApk0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3197225"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12" descr="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295400"/>
            <a:ext cx="4462463"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54285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552" y="692696"/>
            <a:ext cx="8136904" cy="369332"/>
          </a:xfrm>
          <a:prstGeom prst="rect">
            <a:avLst/>
          </a:prstGeom>
          <a:noFill/>
        </p:spPr>
        <p:txBody>
          <a:bodyPr wrap="square" rtlCol="0">
            <a:spAutoFit/>
          </a:bodyPr>
          <a:lstStyle/>
          <a:p>
            <a:endParaRPr lang="zh-CN" altLang="en-US" dirty="0"/>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78" y="2810088"/>
            <a:ext cx="3270731" cy="3400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640" y="2490741"/>
            <a:ext cx="2830512"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0152" y="3405017"/>
            <a:ext cx="3097388" cy="2832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575556" y="454841"/>
            <a:ext cx="8064896" cy="369332"/>
          </a:xfrm>
          <a:prstGeom prst="rect">
            <a:avLst/>
          </a:prstGeom>
          <a:noFill/>
        </p:spPr>
        <p:txBody>
          <a:bodyPr wrap="square" rtlCol="0">
            <a:spAutoFit/>
          </a:bodyPr>
          <a:lstStyle/>
          <a:p>
            <a:r>
              <a:rPr lang="zh-CN" altLang="en-US" dirty="0" smtClean="0"/>
              <a:t>复习</a:t>
            </a:r>
            <a:endParaRPr lang="zh-CN" altLang="en-US" dirty="0"/>
          </a:p>
        </p:txBody>
      </p:sp>
      <p:sp>
        <p:nvSpPr>
          <p:cNvPr id="8" name="TextBox 7"/>
          <p:cNvSpPr txBox="1"/>
          <p:nvPr/>
        </p:nvSpPr>
        <p:spPr>
          <a:xfrm>
            <a:off x="531959" y="1039756"/>
            <a:ext cx="8144497" cy="1200329"/>
          </a:xfrm>
          <a:prstGeom prst="rect">
            <a:avLst/>
          </a:prstGeom>
          <a:noFill/>
        </p:spPr>
        <p:txBody>
          <a:bodyPr wrap="square" rtlCol="0">
            <a:spAutoFit/>
          </a:bodyPr>
          <a:lstStyle/>
          <a:p>
            <a:r>
              <a:rPr lang="en-US" altLang="zh-CN" dirty="0" smtClean="0"/>
              <a:t>1</a:t>
            </a:r>
            <a:r>
              <a:rPr lang="zh-CN" altLang="en-US" dirty="0" smtClean="0"/>
              <a:t>、通常启动转矩是最大转矩吗？</a:t>
            </a:r>
            <a:endParaRPr lang="en-US" altLang="zh-CN" dirty="0" smtClean="0"/>
          </a:p>
          <a:p>
            <a:r>
              <a:rPr lang="en-US" altLang="zh-CN" dirty="0" smtClean="0"/>
              <a:t>2</a:t>
            </a:r>
            <a:r>
              <a:rPr lang="zh-CN" altLang="en-US" dirty="0" smtClean="0"/>
              <a:t>、降压启动是为了提高启动转矩吗？</a:t>
            </a:r>
            <a:endParaRPr lang="en-US" altLang="zh-CN" dirty="0" smtClean="0"/>
          </a:p>
          <a:p>
            <a:r>
              <a:rPr lang="en-US" altLang="zh-CN" dirty="0" smtClean="0"/>
              <a:t>3</a:t>
            </a:r>
            <a:r>
              <a:rPr lang="zh-CN" altLang="en-US" dirty="0" smtClean="0"/>
              <a:t>、调压调速应用于恒定转矩负载调速可以大范围调速吗？</a:t>
            </a:r>
            <a:endParaRPr lang="en-US" altLang="zh-CN" dirty="0" smtClean="0"/>
          </a:p>
          <a:p>
            <a:r>
              <a:rPr lang="en-US" altLang="zh-CN" dirty="0" smtClean="0"/>
              <a:t>4</a:t>
            </a:r>
            <a:r>
              <a:rPr lang="zh-CN" altLang="en-US" dirty="0" smtClean="0"/>
              <a:t>、变频调速两种方式（</a:t>
            </a:r>
            <a:r>
              <a:rPr lang="en-US" altLang="zh-CN" dirty="0" smtClean="0"/>
              <a:t>U</a:t>
            </a:r>
            <a:r>
              <a:rPr lang="en-US" altLang="zh-CN" baseline="-25000" dirty="0" smtClean="0"/>
              <a:t>1</a:t>
            </a:r>
            <a:r>
              <a:rPr lang="en-US" altLang="zh-CN" dirty="0" smtClean="0"/>
              <a:t>/f</a:t>
            </a:r>
            <a:r>
              <a:rPr lang="en-US" altLang="zh-CN" baseline="-25000" dirty="0"/>
              <a:t>1</a:t>
            </a:r>
            <a:r>
              <a:rPr lang="zh-CN" altLang="en-US" dirty="0" smtClean="0"/>
              <a:t>与</a:t>
            </a:r>
            <a:r>
              <a:rPr lang="en-US" altLang="zh-CN" dirty="0" smtClean="0"/>
              <a:t>E</a:t>
            </a:r>
            <a:r>
              <a:rPr lang="en-US" altLang="zh-CN" baseline="-25000" dirty="0"/>
              <a:t>1</a:t>
            </a:r>
            <a:r>
              <a:rPr lang="en-US" altLang="zh-CN" dirty="0" smtClean="0"/>
              <a:t>/f</a:t>
            </a:r>
            <a:r>
              <a:rPr lang="en-US" altLang="zh-CN" baseline="-25000" dirty="0"/>
              <a:t>1</a:t>
            </a:r>
            <a:r>
              <a:rPr lang="zh-CN" altLang="en-US" dirty="0" smtClean="0"/>
              <a:t>）的区别是什么？</a:t>
            </a:r>
            <a:endParaRPr lang="zh-CN" altLang="en-US" dirty="0"/>
          </a:p>
        </p:txBody>
      </p:sp>
    </p:spTree>
    <p:extLst>
      <p:ext uri="{BB962C8B-B14F-4D97-AF65-F5344CB8AC3E}">
        <p14:creationId xmlns:p14="http://schemas.microsoft.com/office/powerpoint/2010/main" val="3860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Picture 5" descr="20081027141026-1129856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99030"/>
            <a:ext cx="3240360" cy="391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7" descr="a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0"/>
            <a:ext cx="4495800" cy="411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E4%BA%A4%E6%B5%81%E6%8E%A5%E8%A7%A6%E5%99%A8+-+CJT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4113213"/>
            <a:ext cx="1983712" cy="2494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905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228"/>
                                        </p:tgtEl>
                                        <p:attrNameLst>
                                          <p:attrName>style.visibility</p:attrName>
                                        </p:attrNameLst>
                                      </p:cBhvr>
                                      <p:to>
                                        <p:strVal val="visible"/>
                                      </p:to>
                                    </p:set>
                                    <p:anim calcmode="lin" valueType="num">
                                      <p:cBhvr additive="base">
                                        <p:cTn id="7" dur="500" fill="hold"/>
                                        <p:tgtEl>
                                          <p:spTgt spid="52228"/>
                                        </p:tgtEl>
                                        <p:attrNameLst>
                                          <p:attrName>ppt_x</p:attrName>
                                        </p:attrNameLst>
                                      </p:cBhvr>
                                      <p:tavLst>
                                        <p:tav tm="0">
                                          <p:val>
                                            <p:strVal val="#ppt_x"/>
                                          </p:val>
                                        </p:tav>
                                        <p:tav tm="100000">
                                          <p:val>
                                            <p:strVal val="#ppt_x"/>
                                          </p:val>
                                        </p:tav>
                                      </p:tavLst>
                                    </p:anim>
                                    <p:anim calcmode="lin" valueType="num">
                                      <p:cBhvr additive="base">
                                        <p:cTn id="8" dur="500" fill="hold"/>
                                        <p:tgtEl>
                                          <p:spTgt spid="522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2229"/>
                                        </p:tgtEl>
                                        <p:attrNameLst>
                                          <p:attrName>style.visibility</p:attrName>
                                        </p:attrNameLst>
                                      </p:cBhvr>
                                      <p:to>
                                        <p:strVal val="visible"/>
                                      </p:to>
                                    </p:set>
                                    <p:anim calcmode="lin" valueType="num">
                                      <p:cBhvr additive="base">
                                        <p:cTn id="13" dur="500" fill="hold"/>
                                        <p:tgtEl>
                                          <p:spTgt spid="52229"/>
                                        </p:tgtEl>
                                        <p:attrNameLst>
                                          <p:attrName>ppt_x</p:attrName>
                                        </p:attrNameLst>
                                      </p:cBhvr>
                                      <p:tavLst>
                                        <p:tav tm="0">
                                          <p:val>
                                            <p:strVal val="#ppt_x"/>
                                          </p:val>
                                        </p:tav>
                                        <p:tav tm="100000">
                                          <p:val>
                                            <p:strVal val="#ppt_x"/>
                                          </p:val>
                                        </p:tav>
                                      </p:tavLst>
                                    </p:anim>
                                    <p:anim calcmode="lin" valueType="num">
                                      <p:cBhvr additive="base">
                                        <p:cTn id="14" dur="500" fill="hold"/>
                                        <p:tgtEl>
                                          <p:spTgt spid="522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zh-CN" altLang="en-US" smtClean="0"/>
              <a:t>熔断器</a:t>
            </a:r>
          </a:p>
        </p:txBody>
      </p:sp>
      <p:pic>
        <p:nvPicPr>
          <p:cNvPr id="54276" name="Picture 5" descr="_20078111210473473"/>
          <p:cNvPicPr>
            <a:picLocks noChangeAspect="1" noChangeArrowheads="1"/>
          </p:cNvPicPr>
          <p:nvPr/>
        </p:nvPicPr>
        <p:blipFill rotWithShape="1">
          <a:blip r:embed="rId2">
            <a:extLst>
              <a:ext uri="{28A0092B-C50C-407E-A947-70E740481C1C}">
                <a14:useLocalDpi xmlns:a14="http://schemas.microsoft.com/office/drawing/2010/main" val="0"/>
              </a:ext>
            </a:extLst>
          </a:blip>
          <a:srcRect l="11277" t="5499" r="19207" b="4853"/>
          <a:stretch/>
        </p:blipFill>
        <p:spPr bwMode="auto">
          <a:xfrm>
            <a:off x="323528" y="1411756"/>
            <a:ext cx="2675082" cy="2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7" descr="ANd9GcS3_w3sGsmXarGKL-CCwjNs6vWkAGukuxfgyvkcD44E2lx8_EBn"/>
          <p:cNvPicPr>
            <a:picLocks noChangeAspect="1" noChangeArrowheads="1"/>
          </p:cNvPicPr>
          <p:nvPr/>
        </p:nvPicPr>
        <p:blipFill rotWithShape="1">
          <a:blip r:embed="rId3">
            <a:extLst>
              <a:ext uri="{28A0092B-C50C-407E-A947-70E740481C1C}">
                <a14:useLocalDpi xmlns:a14="http://schemas.microsoft.com/office/drawing/2010/main" val="0"/>
              </a:ext>
            </a:extLst>
          </a:blip>
          <a:srcRect l="2222" t="3985"/>
          <a:stretch/>
        </p:blipFill>
        <p:spPr bwMode="auto">
          <a:xfrm>
            <a:off x="5004048" y="1411756"/>
            <a:ext cx="3725333" cy="2995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http://i01.pictn.sogoucdn.com/b38dc8f2d2d2cb85"/>
          <p:cNvPicPr>
            <a:picLocks noChangeAspect="1" noChangeArrowheads="1"/>
          </p:cNvPicPr>
          <p:nvPr/>
        </p:nvPicPr>
        <p:blipFill rotWithShape="1">
          <a:blip r:embed="rId4">
            <a:extLst>
              <a:ext uri="{28A0092B-C50C-407E-A947-70E740481C1C}">
                <a14:useLocalDpi xmlns:a14="http://schemas.microsoft.com/office/drawing/2010/main" val="0"/>
              </a:ext>
            </a:extLst>
          </a:blip>
          <a:srcRect l="14287" t="9496" r="3410" b="7381"/>
          <a:stretch/>
        </p:blipFill>
        <p:spPr bwMode="auto">
          <a:xfrm>
            <a:off x="1466776" y="4024484"/>
            <a:ext cx="3528392" cy="2669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5050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2267744" y="33523"/>
            <a:ext cx="3682752" cy="490066"/>
          </a:xfrm>
        </p:spPr>
        <p:txBody>
          <a:bodyPr/>
          <a:lstStyle/>
          <a:p>
            <a:pPr eaLnBrk="1" hangingPunct="1"/>
            <a:r>
              <a:rPr lang="zh-CN" altLang="en-US" dirty="0" smtClean="0"/>
              <a:t>刀开关</a:t>
            </a:r>
          </a:p>
        </p:txBody>
      </p:sp>
      <p:pic>
        <p:nvPicPr>
          <p:cNvPr id="55300" name="Picture 5" descr="ANd9GcSqOAWtKIrw779BpudV4kjfAlL0A0hHOn8pjUJmiFArivA7Zr4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613693"/>
            <a:ext cx="2131202" cy="213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7" descr="ANd9GcQm6Jlz-Q4y7M2Mt76z6vadTnN1QPz8nW-MJcTvZ7Q4ENGOi5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404664"/>
            <a:ext cx="2016224" cy="201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bwMode="auto">
          <a:xfrm>
            <a:off x="2555776" y="2722910"/>
            <a:ext cx="3754760" cy="634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eaLnBrk="1" hangingPunct="1"/>
            <a:r>
              <a:rPr lang="zh-CN" altLang="en-US" dirty="0" smtClean="0"/>
              <a:t>热继电器</a:t>
            </a:r>
          </a:p>
        </p:txBody>
      </p:sp>
      <p:pic>
        <p:nvPicPr>
          <p:cNvPr id="6" name="Picture 11" descr="ANd9GcS5Hv6M0K_FvIydIv70MrXj2MHodBQVGVp26gd8vMo_5y7ZKXtf9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825" y="3356992"/>
            <a:ext cx="3458098" cy="341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ANd9GcSPzKS5Wd0Zk0HvCi1ZQ6mF7hzXs2LiYPqP0Q4BqdpQWJA4IpY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3501008"/>
            <a:ext cx="3733800" cy="279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65699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2051720" y="116632"/>
            <a:ext cx="3672408" cy="562551"/>
          </a:xfrm>
        </p:spPr>
        <p:txBody>
          <a:bodyPr/>
          <a:lstStyle/>
          <a:p>
            <a:pPr eaLnBrk="1" hangingPunct="1"/>
            <a:r>
              <a:rPr lang="zh-CN" altLang="en-US" dirty="0" smtClean="0"/>
              <a:t>按钮</a:t>
            </a:r>
          </a:p>
        </p:txBody>
      </p:sp>
      <p:pic>
        <p:nvPicPr>
          <p:cNvPr id="57348" name="Picture 5" descr="ANd9GcTi8HN0J2I5WZxhNbP5krsUfFAqEQNB2ESL3Dz8rLFk4vmzllkaR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679183"/>
            <a:ext cx="2743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Picture 7" descr="ANd9GcQUmDDZnF4z_TtKj4ZbNQyEtEZyf2_KzKqCBvULCzdiouGey9yhrbZGif-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526783"/>
            <a:ext cx="28956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bwMode="auto">
          <a:xfrm>
            <a:off x="107504" y="3062343"/>
            <a:ext cx="822960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eaLnBrk="1" hangingPunct="1"/>
            <a:r>
              <a:rPr lang="zh-CN" altLang="en-US" sz="4000" dirty="0" smtClean="0"/>
              <a:t>行程开关</a:t>
            </a:r>
          </a:p>
        </p:txBody>
      </p:sp>
      <p:pic>
        <p:nvPicPr>
          <p:cNvPr id="7" name="Picture 5" descr="2007518962510239"/>
          <p:cNvPicPr>
            <a:picLocks noChangeAspect="1" noChangeArrowheads="1"/>
          </p:cNvPicPr>
          <p:nvPr/>
        </p:nvPicPr>
        <p:blipFill rotWithShape="1">
          <a:blip r:embed="rId4">
            <a:extLst>
              <a:ext uri="{28A0092B-C50C-407E-A947-70E740481C1C}">
                <a14:useLocalDpi xmlns:a14="http://schemas.microsoft.com/office/drawing/2010/main" val="0"/>
              </a:ext>
            </a:extLst>
          </a:blip>
          <a:srcRect l="440" t="32101" r="-1" b="33949"/>
          <a:stretch/>
        </p:blipFill>
        <p:spPr bwMode="auto">
          <a:xfrm>
            <a:off x="167654" y="4077072"/>
            <a:ext cx="5689895" cy="1940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http://i04.pictn.sogoucdn.com/86d16f2a84484f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200" y="3854305"/>
            <a:ext cx="2152650" cy="202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7183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57200" y="0"/>
            <a:ext cx="8229600" cy="1143000"/>
          </a:xfrm>
        </p:spPr>
        <p:txBody>
          <a:bodyPr/>
          <a:lstStyle/>
          <a:p>
            <a:pPr eaLnBrk="1" hangingPunct="1"/>
            <a:r>
              <a:rPr lang="zh-CN" altLang="en-US" smtClean="0"/>
              <a:t>自动空气开关</a:t>
            </a:r>
          </a:p>
        </p:txBody>
      </p:sp>
      <p:sp>
        <p:nvSpPr>
          <p:cNvPr id="59395" name="Rectangle 3"/>
          <p:cNvSpPr>
            <a:spLocks noGrp="1" noChangeArrowheads="1"/>
          </p:cNvSpPr>
          <p:nvPr>
            <p:ph type="body" idx="1"/>
          </p:nvPr>
        </p:nvSpPr>
        <p:spPr/>
        <p:txBody>
          <a:bodyPr/>
          <a:lstStyle/>
          <a:p>
            <a:pPr eaLnBrk="1" hangingPunct="1"/>
            <a:endParaRPr lang="zh-CN" altLang="zh-CN" sz="1800" smtClean="0"/>
          </a:p>
        </p:txBody>
      </p:sp>
      <p:pic>
        <p:nvPicPr>
          <p:cNvPr id="59396" name="Picture 7" descr="8VOKkwDrCH_12441880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14400"/>
            <a:ext cx="295433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8" descr="ANd9GcT-Htsphm3W8eajEWETW5AYRO9V5pq6m3g7SGhfQ188RGa1bU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990600"/>
            <a:ext cx="36576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Text Box 10"/>
          <p:cNvSpPr txBox="1">
            <a:spLocks noChangeArrowheads="1"/>
          </p:cNvSpPr>
          <p:nvPr/>
        </p:nvSpPr>
        <p:spPr bwMode="auto">
          <a:xfrm>
            <a:off x="228600" y="4800600"/>
            <a:ext cx="83058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base" hangingPunct="1">
              <a:spcBef>
                <a:spcPct val="50000"/>
              </a:spcBef>
              <a:spcAft>
                <a:spcPct val="0"/>
              </a:spcAft>
            </a:pPr>
            <a:r>
              <a:rPr lang="zh-CN" altLang="en-US" sz="2400" smtClean="0">
                <a:solidFill>
                  <a:srgbClr val="000000"/>
                </a:solidFill>
              </a:rPr>
              <a:t>自动空气开关又称自动空气断路器，是低压配电网络和电力拖动系统中非常重要的一种电器，它集控制和多种保护功能于一身。除了能完成接触和分断电路外，尚能对电路或电气设备发生的短路．严重过载及欠电压等进行保护，同时也可以用于不频繁地启动电动机。</a:t>
            </a:r>
          </a:p>
        </p:txBody>
      </p:sp>
    </p:spTree>
    <p:extLst>
      <p:ext uri="{BB962C8B-B14F-4D97-AF65-F5344CB8AC3E}">
        <p14:creationId xmlns:p14="http://schemas.microsoft.com/office/powerpoint/2010/main" val="31617652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zh-CN" altLang="en-US" smtClean="0"/>
              <a:t>自动空气开关原理结构</a:t>
            </a:r>
          </a:p>
        </p:txBody>
      </p:sp>
      <p:pic>
        <p:nvPicPr>
          <p:cNvPr id="60419" name="Picture 7" descr="bk_b58c5f7491a87d304d7c7fa03b5f4fb3_sRjIN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600200"/>
            <a:ext cx="5334000"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8" descr="ANd9GcTkAaYtNdYA6o7Kion9dYuC-oL35AZ5oe5wg2Q-dAxBxRaawkM8"/>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0" y="1752600"/>
            <a:ext cx="3844925" cy="4038600"/>
          </a:xfrm>
          <a:noFill/>
        </p:spPr>
      </p:pic>
    </p:spTree>
    <p:extLst>
      <p:ext uri="{BB962C8B-B14F-4D97-AF65-F5344CB8AC3E}">
        <p14:creationId xmlns:p14="http://schemas.microsoft.com/office/powerpoint/2010/main" val="42259338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zh-CN" altLang="en-US" dirty="0" smtClean="0"/>
              <a:t>交流电机正方转控制电路</a:t>
            </a:r>
          </a:p>
        </p:txBody>
      </p:sp>
      <p:sp>
        <p:nvSpPr>
          <p:cNvPr id="61443" name="Rectangle 3"/>
          <p:cNvSpPr>
            <a:spLocks noGrp="1" noChangeArrowheads="1"/>
          </p:cNvSpPr>
          <p:nvPr>
            <p:ph type="body" idx="1"/>
          </p:nvPr>
        </p:nvSpPr>
        <p:spPr/>
        <p:txBody>
          <a:bodyPr/>
          <a:lstStyle/>
          <a:p>
            <a:pPr eaLnBrk="1" hangingPunct="1"/>
            <a:endParaRPr lang="zh-CN" altLang="zh-CN" smtClean="0"/>
          </a:p>
        </p:txBody>
      </p:sp>
      <p:pic>
        <p:nvPicPr>
          <p:cNvPr id="61444" name="Picture 5" descr="2007122622179520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24000"/>
            <a:ext cx="7162800"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19123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http://i02.pic.sogou.com/14640cebb5e92a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517" y="1412776"/>
            <a:ext cx="5976664" cy="34893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843808" y="5291916"/>
            <a:ext cx="2031325" cy="369332"/>
          </a:xfrm>
          <a:prstGeom prst="rect">
            <a:avLst/>
          </a:prstGeom>
          <a:noFill/>
        </p:spPr>
        <p:txBody>
          <a:bodyPr wrap="none" rtlCol="0">
            <a:spAutoFit/>
          </a:bodyPr>
          <a:lstStyle/>
          <a:p>
            <a:r>
              <a:rPr lang="zh-CN" altLang="en-US" dirty="0" smtClean="0"/>
              <a:t>较复杂的逻辑控制</a:t>
            </a:r>
            <a:endParaRPr lang="zh-CN" altLang="en-US" dirty="0"/>
          </a:p>
        </p:txBody>
      </p:sp>
    </p:spTree>
    <p:extLst>
      <p:ext uri="{BB962C8B-B14F-4D97-AF65-F5344CB8AC3E}">
        <p14:creationId xmlns:p14="http://schemas.microsoft.com/office/powerpoint/2010/main" val="3142609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i02.pic.sogou.com/11c0b226fd1309f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5458" y="485964"/>
            <a:ext cx="5387686" cy="28083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5536" y="116632"/>
            <a:ext cx="4980851" cy="369332"/>
          </a:xfrm>
          <a:prstGeom prst="rect">
            <a:avLst/>
          </a:prstGeom>
          <a:noFill/>
        </p:spPr>
        <p:txBody>
          <a:bodyPr wrap="none" rtlCol="0">
            <a:spAutoFit/>
          </a:bodyPr>
          <a:lstStyle/>
          <a:p>
            <a:r>
              <a:rPr lang="en-US" altLang="zh-CN" dirty="0" smtClean="0"/>
              <a:t>PLC</a:t>
            </a:r>
            <a:r>
              <a:rPr lang="zh-CN" altLang="en-US" dirty="0" smtClean="0"/>
              <a:t>（</a:t>
            </a:r>
            <a:r>
              <a:rPr lang="en-US" altLang="zh-CN" dirty="0"/>
              <a:t>Programmable Logic Controller</a:t>
            </a:r>
            <a:r>
              <a:rPr lang="zh-CN" altLang="en-US" dirty="0" smtClean="0"/>
              <a:t>）控制器</a:t>
            </a:r>
            <a:endParaRPr lang="zh-CN" altLang="en-US" dirty="0"/>
          </a:p>
        </p:txBody>
      </p:sp>
      <p:pic>
        <p:nvPicPr>
          <p:cNvPr id="8194" name="Picture 2" descr="http://fbbimg.88360.com/IMG/UpLoadFile/shyyjdgsyy/20150326170328_021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96" y="3372829"/>
            <a:ext cx="4544604" cy="34108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292080" y="4705235"/>
            <a:ext cx="3096344" cy="707886"/>
          </a:xfrm>
          <a:prstGeom prst="rect">
            <a:avLst/>
          </a:prstGeom>
          <a:noFill/>
        </p:spPr>
        <p:txBody>
          <a:bodyPr wrap="square" rtlCol="0">
            <a:spAutoFit/>
          </a:bodyPr>
          <a:lstStyle/>
          <a:p>
            <a:r>
              <a:rPr lang="en-US" altLang="zh-CN" sz="2000" b="1" dirty="0" smtClean="0"/>
              <a:t>1</a:t>
            </a:r>
            <a:r>
              <a:rPr lang="zh-CN" altLang="en-US" sz="2000" b="1" dirty="0" smtClean="0"/>
              <a:t>、在电气工程中：用处广泛、技术低端</a:t>
            </a:r>
            <a:endParaRPr lang="en-US" altLang="zh-CN" sz="2000" b="1" dirty="0" smtClean="0"/>
          </a:p>
        </p:txBody>
      </p:sp>
      <p:sp>
        <p:nvSpPr>
          <p:cNvPr id="7" name="TextBox 6"/>
          <p:cNvSpPr txBox="1"/>
          <p:nvPr/>
        </p:nvSpPr>
        <p:spPr>
          <a:xfrm>
            <a:off x="5292080" y="5442544"/>
            <a:ext cx="3096344" cy="400110"/>
          </a:xfrm>
          <a:prstGeom prst="rect">
            <a:avLst/>
          </a:prstGeom>
          <a:noFill/>
        </p:spPr>
        <p:txBody>
          <a:bodyPr wrap="square" rtlCol="0">
            <a:spAutoFit/>
          </a:bodyPr>
          <a:lstStyle/>
          <a:p>
            <a:r>
              <a:rPr lang="en-US" altLang="zh-CN" sz="2000" b="1" dirty="0" smtClean="0"/>
              <a:t>2</a:t>
            </a:r>
            <a:r>
              <a:rPr lang="zh-CN" altLang="en-US" sz="2000" b="1" dirty="0" smtClean="0"/>
              <a:t>、</a:t>
            </a:r>
            <a:r>
              <a:rPr lang="en-US" altLang="zh-CN" sz="2000" b="1" dirty="0" smtClean="0"/>
              <a:t>PLC</a:t>
            </a:r>
            <a:r>
              <a:rPr lang="zh-CN" altLang="en-US" sz="2000" b="1" dirty="0" smtClean="0"/>
              <a:t>应用</a:t>
            </a:r>
            <a:endParaRPr lang="en-US" altLang="zh-CN" sz="2000" b="1" dirty="0" smtClean="0"/>
          </a:p>
        </p:txBody>
      </p:sp>
    </p:spTree>
    <p:extLst>
      <p:ext uri="{BB962C8B-B14F-4D97-AF65-F5344CB8AC3E}">
        <p14:creationId xmlns:p14="http://schemas.microsoft.com/office/powerpoint/2010/main" val="180568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194"/>
                                        </p:tgtEl>
                                        <p:attrNameLst>
                                          <p:attrName>style.visibility</p:attrName>
                                        </p:attrNameLst>
                                      </p:cBhvr>
                                      <p:to>
                                        <p:strVal val="visible"/>
                                      </p:to>
                                    </p:set>
                                    <p:animEffect transition="in" filter="fade">
                                      <p:cBhvr>
                                        <p:cTn id="13" dur="1000"/>
                                        <p:tgtEl>
                                          <p:spTgt spid="8194"/>
                                        </p:tgtEl>
                                      </p:cBhvr>
                                    </p:animEffect>
                                    <p:anim calcmode="lin" valueType="num">
                                      <p:cBhvr>
                                        <p:cTn id="14" dur="1000" fill="hold"/>
                                        <p:tgtEl>
                                          <p:spTgt spid="8194"/>
                                        </p:tgtEl>
                                        <p:attrNameLst>
                                          <p:attrName>ppt_x</p:attrName>
                                        </p:attrNameLst>
                                      </p:cBhvr>
                                      <p:tavLst>
                                        <p:tav tm="0">
                                          <p:val>
                                            <p:strVal val="#ppt_x"/>
                                          </p:val>
                                        </p:tav>
                                        <p:tav tm="100000">
                                          <p:val>
                                            <p:strVal val="#ppt_x"/>
                                          </p:val>
                                        </p:tav>
                                      </p:tavLst>
                                    </p:anim>
                                    <p:anim calcmode="lin" valueType="num">
                                      <p:cBhvr>
                                        <p:cTn id="15"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188640"/>
            <a:ext cx="120967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999" y="1628800"/>
            <a:ext cx="7893494" cy="977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621" y="2780928"/>
            <a:ext cx="7848872" cy="48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66520" y="3501008"/>
            <a:ext cx="8332730" cy="369332"/>
          </a:xfrm>
          <a:prstGeom prst="rect">
            <a:avLst/>
          </a:prstGeom>
          <a:noFill/>
        </p:spPr>
        <p:txBody>
          <a:bodyPr wrap="none" rtlCol="0">
            <a:spAutoFit/>
          </a:bodyPr>
          <a:lstStyle/>
          <a:p>
            <a:r>
              <a:rPr lang="en-US" altLang="zh-CN" dirty="0" smtClean="0">
                <a:solidFill>
                  <a:prstClr val="black"/>
                </a:solidFill>
              </a:rPr>
              <a:t>12</a:t>
            </a:r>
            <a:r>
              <a:rPr lang="zh-CN" altLang="en-US" dirty="0" smtClean="0">
                <a:solidFill>
                  <a:prstClr val="black"/>
                </a:solidFill>
              </a:rPr>
              <a:t>、变频调速时，保持</a:t>
            </a:r>
            <a:r>
              <a:rPr lang="en-US" altLang="zh-CN" kern="100" dirty="0">
                <a:latin typeface="Times New Roman"/>
              </a:rPr>
              <a:t>E</a:t>
            </a:r>
            <a:r>
              <a:rPr lang="en-US" altLang="zh-CN" kern="100" baseline="-25000" dirty="0">
                <a:latin typeface="Times New Roman"/>
              </a:rPr>
              <a:t>1</a:t>
            </a:r>
            <a:r>
              <a:rPr lang="en-US" altLang="zh-CN" kern="100" dirty="0">
                <a:latin typeface="Times New Roman"/>
              </a:rPr>
              <a:t>/f</a:t>
            </a:r>
            <a:r>
              <a:rPr lang="en-US" altLang="zh-CN" kern="100" baseline="-25000" dirty="0">
                <a:latin typeface="Times New Roman"/>
              </a:rPr>
              <a:t> </a:t>
            </a:r>
            <a:r>
              <a:rPr lang="en-US" altLang="zh-CN" kern="100" baseline="-25000" dirty="0" smtClean="0">
                <a:latin typeface="Times New Roman"/>
              </a:rPr>
              <a:t>1</a:t>
            </a:r>
            <a:r>
              <a:rPr lang="zh-CN" altLang="en-US" kern="100" dirty="0" smtClean="0">
                <a:latin typeface="Times New Roman"/>
              </a:rPr>
              <a:t>与</a:t>
            </a:r>
            <a:r>
              <a:rPr lang="en-US" altLang="zh-CN" kern="100" dirty="0" smtClean="0">
                <a:latin typeface="Times New Roman"/>
              </a:rPr>
              <a:t>U</a:t>
            </a:r>
            <a:r>
              <a:rPr lang="en-US" altLang="zh-CN" kern="100" baseline="-25000" dirty="0" smtClean="0">
                <a:latin typeface="Times New Roman"/>
              </a:rPr>
              <a:t>1</a:t>
            </a:r>
            <a:r>
              <a:rPr lang="en-US" altLang="zh-CN" kern="100" dirty="0" smtClean="0">
                <a:latin typeface="Times New Roman"/>
              </a:rPr>
              <a:t>/f</a:t>
            </a:r>
            <a:r>
              <a:rPr lang="en-US" altLang="zh-CN" kern="100" baseline="-25000" dirty="0" smtClean="0">
                <a:latin typeface="Times New Roman"/>
              </a:rPr>
              <a:t> </a:t>
            </a:r>
            <a:r>
              <a:rPr lang="en-US" altLang="zh-CN" kern="100" baseline="-25000" dirty="0">
                <a:latin typeface="Times New Roman"/>
              </a:rPr>
              <a:t>1</a:t>
            </a:r>
            <a:r>
              <a:rPr lang="zh-CN" altLang="en-US" dirty="0" smtClean="0">
                <a:solidFill>
                  <a:prstClr val="black"/>
                </a:solidFill>
              </a:rPr>
              <a:t>等于常数有何不同？为什么不只调频率</a:t>
            </a:r>
            <a:r>
              <a:rPr lang="en-US" altLang="zh-CN" kern="100" dirty="0">
                <a:solidFill>
                  <a:prstClr val="black"/>
                </a:solidFill>
                <a:latin typeface="Times New Roman"/>
              </a:rPr>
              <a:t>f</a:t>
            </a:r>
            <a:r>
              <a:rPr lang="en-US" altLang="zh-CN" kern="100" baseline="-25000" dirty="0">
                <a:solidFill>
                  <a:prstClr val="black"/>
                </a:solidFill>
                <a:latin typeface="Times New Roman"/>
              </a:rPr>
              <a:t> </a:t>
            </a:r>
            <a:r>
              <a:rPr lang="en-US" altLang="zh-CN" kern="100" baseline="-25000" dirty="0" smtClean="0">
                <a:solidFill>
                  <a:prstClr val="black"/>
                </a:solidFill>
                <a:latin typeface="Times New Roman"/>
              </a:rPr>
              <a:t>1</a:t>
            </a:r>
            <a:r>
              <a:rPr lang="zh-CN" altLang="en-US" dirty="0">
                <a:solidFill>
                  <a:prstClr val="black"/>
                </a:solidFill>
              </a:rPr>
              <a:t> ？</a:t>
            </a:r>
            <a:endParaRPr lang="zh-CN" altLang="en-US" dirty="0"/>
          </a:p>
        </p:txBody>
      </p:sp>
      <p:sp>
        <p:nvSpPr>
          <p:cNvPr id="6" name="TextBox 5"/>
          <p:cNvSpPr txBox="1"/>
          <p:nvPr/>
        </p:nvSpPr>
        <p:spPr>
          <a:xfrm>
            <a:off x="666520" y="4077072"/>
            <a:ext cx="5497018" cy="369332"/>
          </a:xfrm>
          <a:prstGeom prst="rect">
            <a:avLst/>
          </a:prstGeom>
          <a:noFill/>
        </p:spPr>
        <p:txBody>
          <a:bodyPr wrap="none" rtlCol="0">
            <a:spAutoFit/>
          </a:bodyPr>
          <a:lstStyle/>
          <a:p>
            <a:r>
              <a:rPr lang="en-US" altLang="zh-CN" dirty="0" smtClean="0"/>
              <a:t>13</a:t>
            </a:r>
            <a:r>
              <a:rPr lang="zh-CN" altLang="en-US" dirty="0" smtClean="0"/>
              <a:t>、两相伺服电机的转子电阻选的较大是什么原因？</a:t>
            </a:r>
            <a:endParaRPr lang="zh-CN" altLang="en-US" dirty="0"/>
          </a:p>
        </p:txBody>
      </p:sp>
      <p:sp>
        <p:nvSpPr>
          <p:cNvPr id="7" name="TextBox 6"/>
          <p:cNvSpPr txBox="1"/>
          <p:nvPr/>
        </p:nvSpPr>
        <p:spPr>
          <a:xfrm>
            <a:off x="635349" y="4581128"/>
            <a:ext cx="8279831" cy="369332"/>
          </a:xfrm>
          <a:prstGeom prst="rect">
            <a:avLst/>
          </a:prstGeom>
          <a:noFill/>
        </p:spPr>
        <p:txBody>
          <a:bodyPr wrap="none" rtlCol="0">
            <a:spAutoFit/>
          </a:bodyPr>
          <a:lstStyle/>
          <a:p>
            <a:r>
              <a:rPr lang="en-US" altLang="zh-CN" dirty="0" smtClean="0"/>
              <a:t>14</a:t>
            </a:r>
            <a:r>
              <a:rPr lang="zh-CN" altLang="en-US" dirty="0" smtClean="0"/>
              <a:t>、变频调速可以在基频</a:t>
            </a:r>
            <a:r>
              <a:rPr lang="en-US" altLang="zh-CN" dirty="0" smtClean="0"/>
              <a:t>50Hz</a:t>
            </a:r>
            <a:r>
              <a:rPr lang="zh-CN" altLang="en-US" dirty="0" smtClean="0"/>
              <a:t>的基础上，将频率调至数百</a:t>
            </a:r>
            <a:r>
              <a:rPr lang="en-US" altLang="zh-CN" dirty="0" smtClean="0"/>
              <a:t>Hz</a:t>
            </a:r>
            <a:r>
              <a:rPr lang="zh-CN" altLang="en-US" dirty="0" smtClean="0"/>
              <a:t>，有什么注意事项？</a:t>
            </a:r>
            <a:endParaRPr lang="zh-CN" altLang="en-US" dirty="0"/>
          </a:p>
        </p:txBody>
      </p:sp>
    </p:spTree>
    <p:extLst>
      <p:ext uri="{BB962C8B-B14F-4D97-AF65-F5344CB8AC3E}">
        <p14:creationId xmlns:p14="http://schemas.microsoft.com/office/powerpoint/2010/main" val="7017542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88640"/>
            <a:ext cx="4923664"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124744"/>
            <a:ext cx="6192688" cy="3006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4293096"/>
            <a:ext cx="5673358"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428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fade">
                                      <p:cBhvr>
                                        <p:cTn id="7" dur="1000"/>
                                        <p:tgtEl>
                                          <p:spTgt spid="5123"/>
                                        </p:tgtEl>
                                      </p:cBhvr>
                                    </p:animEffect>
                                    <p:anim calcmode="lin" valueType="num">
                                      <p:cBhvr>
                                        <p:cTn id="8" dur="1000" fill="hold"/>
                                        <p:tgtEl>
                                          <p:spTgt spid="5123"/>
                                        </p:tgtEl>
                                        <p:attrNameLst>
                                          <p:attrName>ppt_x</p:attrName>
                                        </p:attrNameLst>
                                      </p:cBhvr>
                                      <p:tavLst>
                                        <p:tav tm="0">
                                          <p:val>
                                            <p:strVal val="#ppt_x"/>
                                          </p:val>
                                        </p:tav>
                                        <p:tav tm="100000">
                                          <p:val>
                                            <p:strVal val="#ppt_x"/>
                                          </p:val>
                                        </p:tav>
                                      </p:tavLst>
                                    </p:anim>
                                    <p:anim calcmode="lin" valueType="num">
                                      <p:cBhvr>
                                        <p:cTn id="9"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124"/>
                                        </p:tgtEl>
                                        <p:attrNameLst>
                                          <p:attrName>style.visibility</p:attrName>
                                        </p:attrNameLst>
                                      </p:cBhvr>
                                      <p:to>
                                        <p:strVal val="visible"/>
                                      </p:to>
                                    </p:set>
                                    <p:animEffect transition="in" filter="fade">
                                      <p:cBhvr>
                                        <p:cTn id="14" dur="1000"/>
                                        <p:tgtEl>
                                          <p:spTgt spid="5124"/>
                                        </p:tgtEl>
                                      </p:cBhvr>
                                    </p:animEffect>
                                    <p:anim calcmode="lin" valueType="num">
                                      <p:cBhvr>
                                        <p:cTn id="15" dur="1000" fill="hold"/>
                                        <p:tgtEl>
                                          <p:spTgt spid="5124"/>
                                        </p:tgtEl>
                                        <p:attrNameLst>
                                          <p:attrName>ppt_x</p:attrName>
                                        </p:attrNameLst>
                                      </p:cBhvr>
                                      <p:tavLst>
                                        <p:tav tm="0">
                                          <p:val>
                                            <p:strVal val="#ppt_x"/>
                                          </p:val>
                                        </p:tav>
                                        <p:tav tm="100000">
                                          <p:val>
                                            <p:strVal val="#ppt_x"/>
                                          </p:val>
                                        </p:tav>
                                      </p:tavLst>
                                    </p:anim>
                                    <p:anim calcmode="lin" valueType="num">
                                      <p:cBhvr>
                                        <p:cTn id="16" dur="1000" fill="hold"/>
                                        <p:tgtEl>
                                          <p:spTgt spid="51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6779" y="188640"/>
            <a:ext cx="1879041" cy="461665"/>
          </a:xfrm>
          <a:prstGeom prst="rect">
            <a:avLst/>
          </a:prstGeom>
        </p:spPr>
        <p:txBody>
          <a:bodyPr wrap="none">
            <a:spAutoFit/>
          </a:bodyPr>
          <a:lstStyle/>
          <a:p>
            <a:pPr algn="ctr"/>
            <a:r>
              <a:rPr lang="en-US" altLang="zh-CN" sz="2400" b="1" dirty="0" smtClean="0">
                <a:solidFill>
                  <a:schemeClr val="tx2"/>
                </a:solidFill>
              </a:rPr>
              <a:t>6</a:t>
            </a:r>
            <a:r>
              <a:rPr lang="zh-CN" altLang="en-US" sz="2400" b="1" dirty="0" smtClean="0">
                <a:solidFill>
                  <a:schemeClr val="tx2"/>
                </a:solidFill>
              </a:rPr>
              <a:t>、同步电机</a:t>
            </a:r>
            <a:endParaRPr lang="zh-CN" altLang="en-US" sz="2400" b="1" dirty="0">
              <a:solidFill>
                <a:schemeClr val="tx2"/>
              </a:solidFill>
            </a:endParaRPr>
          </a:p>
        </p:txBody>
      </p:sp>
      <p:pic>
        <p:nvPicPr>
          <p:cNvPr id="3" name="图片 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07504" y="690069"/>
            <a:ext cx="3312368" cy="320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01347" y="609277"/>
            <a:ext cx="2880835" cy="2751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3635896" y="3512050"/>
            <a:ext cx="3348372" cy="646331"/>
          </a:xfrm>
          <a:prstGeom prst="rect">
            <a:avLst/>
          </a:prstGeom>
          <a:noFill/>
        </p:spPr>
        <p:txBody>
          <a:bodyPr wrap="square" rtlCol="0">
            <a:spAutoFit/>
          </a:bodyPr>
          <a:lstStyle/>
          <a:p>
            <a:r>
              <a:rPr lang="zh-CN" altLang="en-US" dirty="0" smtClean="0"/>
              <a:t>上述永磁转子异步运行转矩平均值为</a:t>
            </a:r>
            <a:r>
              <a:rPr lang="en-US" altLang="zh-CN" dirty="0" smtClean="0"/>
              <a:t>0</a:t>
            </a:r>
            <a:r>
              <a:rPr lang="zh-CN" altLang="en-US" dirty="0" smtClean="0"/>
              <a:t>，只能同步运行。</a:t>
            </a:r>
            <a:endParaRPr lang="zh-CN" altLang="en-US" dirty="0"/>
          </a:p>
        </p:txBody>
      </p:sp>
      <p:sp>
        <p:nvSpPr>
          <p:cNvPr id="6" name="矩形 5"/>
          <p:cNvSpPr/>
          <p:nvPr/>
        </p:nvSpPr>
        <p:spPr>
          <a:xfrm>
            <a:off x="77270" y="4158381"/>
            <a:ext cx="8928991" cy="3145476"/>
          </a:xfrm>
          <a:prstGeom prst="rect">
            <a:avLst/>
          </a:prstGeom>
        </p:spPr>
        <p:txBody>
          <a:bodyPr wrap="square">
            <a:spAutoFit/>
          </a:bodyPr>
          <a:lstStyle/>
          <a:p>
            <a:pPr algn="just">
              <a:lnSpc>
                <a:spcPct val="150000"/>
              </a:lnSpc>
              <a:buFontTx/>
              <a:buNone/>
              <a:defRPr/>
            </a:pPr>
            <a:r>
              <a:rPr lang="zh-CN" altLang="en-US" sz="1600" dirty="0" smtClean="0">
                <a:latin typeface="楷体_GB2312" pitchFamily="49" charset="-122"/>
                <a:ea typeface="楷体_GB2312" pitchFamily="49" charset="-122"/>
              </a:rPr>
              <a:t>    同步电机</a:t>
            </a:r>
            <a:r>
              <a:rPr lang="zh-CN" altLang="en-US" sz="1600" dirty="0">
                <a:latin typeface="楷体_GB2312" pitchFamily="49" charset="-122"/>
                <a:ea typeface="楷体_GB2312" pitchFamily="49" charset="-122"/>
              </a:rPr>
              <a:t>是交流旋转电机的一种</a:t>
            </a:r>
            <a:r>
              <a:rPr lang="en-US" altLang="zh-CN" sz="1600" dirty="0">
                <a:latin typeface="楷体_GB2312" pitchFamily="49" charset="-122"/>
                <a:ea typeface="楷体_GB2312" pitchFamily="49" charset="-122"/>
              </a:rPr>
              <a:t>,</a:t>
            </a:r>
            <a:r>
              <a:rPr lang="zh-CN" altLang="en-US" sz="1600" dirty="0">
                <a:latin typeface="楷体_GB2312" pitchFamily="49" charset="-122"/>
                <a:ea typeface="楷体_GB2312" pitchFamily="49" charset="-122"/>
              </a:rPr>
              <a:t>因其转速恒等于磁场同步转速而得名。同步电机主要用作发电机，也可用作电动机和调相机。</a:t>
            </a:r>
            <a:endParaRPr lang="en-US" altLang="zh-CN" sz="1600" dirty="0" smtClean="0">
              <a:latin typeface="楷体_GB2312" pitchFamily="49" charset="-122"/>
              <a:ea typeface="楷体_GB2312" pitchFamily="49" charset="-122"/>
            </a:endParaRPr>
          </a:p>
          <a:p>
            <a:pPr algn="just">
              <a:lnSpc>
                <a:spcPct val="150000"/>
              </a:lnSpc>
              <a:buFontTx/>
              <a:buNone/>
              <a:defRPr/>
            </a:pPr>
            <a:r>
              <a:rPr lang="zh-CN" altLang="en-US" sz="1600" dirty="0" smtClean="0">
                <a:latin typeface="楷体_GB2312" pitchFamily="49" charset="-122"/>
                <a:ea typeface="楷体_GB2312" pitchFamily="49" charset="-122"/>
              </a:rPr>
              <a:t>    同步电动机</a:t>
            </a:r>
            <a:r>
              <a:rPr lang="zh-CN" altLang="en-US" sz="1600" dirty="0">
                <a:latin typeface="楷体_GB2312" pitchFamily="49" charset="-122"/>
                <a:ea typeface="楷体_GB2312" pitchFamily="49" charset="-122"/>
              </a:rPr>
              <a:t>历来是以转速与电源频率保持严格同步著称。电源频率保持恒定，同步电动机的转速就不变。</a:t>
            </a:r>
          </a:p>
          <a:p>
            <a:pPr algn="just">
              <a:lnSpc>
                <a:spcPct val="130000"/>
              </a:lnSpc>
              <a:buClr>
                <a:schemeClr val="hlink"/>
              </a:buClr>
              <a:defRPr/>
            </a:pPr>
            <a:r>
              <a:rPr lang="en-US" altLang="zh-CN" sz="1600" dirty="0">
                <a:latin typeface="楷体_GB2312" pitchFamily="49" charset="-122"/>
                <a:ea typeface="楷体_GB2312" pitchFamily="49" charset="-122"/>
              </a:rPr>
              <a:t>  </a:t>
            </a:r>
            <a:r>
              <a:rPr lang="zh-CN" altLang="en-US" sz="1600" dirty="0">
                <a:latin typeface="楷体_GB2312" pitchFamily="49" charset="-122"/>
                <a:ea typeface="楷体_GB2312" pitchFamily="49" charset="-122"/>
              </a:rPr>
              <a:t>优点</a:t>
            </a:r>
            <a:r>
              <a:rPr lang="zh-CN" altLang="en-US" sz="1600" dirty="0" smtClean="0">
                <a:latin typeface="楷体_GB2312" pitchFamily="49" charset="-122"/>
                <a:ea typeface="楷体_GB2312" pitchFamily="49" charset="-122"/>
              </a:rPr>
              <a:t>：（</a:t>
            </a:r>
            <a:r>
              <a:rPr lang="en-US" altLang="zh-CN" sz="1600" dirty="0">
                <a:latin typeface="楷体_GB2312" pitchFamily="49" charset="-122"/>
                <a:ea typeface="楷体_GB2312" pitchFamily="49" charset="-122"/>
              </a:rPr>
              <a:t>1</a:t>
            </a:r>
            <a:r>
              <a:rPr lang="zh-CN" altLang="en-US" sz="1600" dirty="0">
                <a:latin typeface="楷体_GB2312" pitchFamily="49" charset="-122"/>
                <a:ea typeface="楷体_GB2312" pitchFamily="49" charset="-122"/>
              </a:rPr>
              <a:t>）转速与电压频率严格同步</a:t>
            </a:r>
            <a:r>
              <a:rPr lang="zh-CN" altLang="en-US" sz="1600" dirty="0" smtClean="0">
                <a:latin typeface="楷体_GB2312" pitchFamily="49" charset="-122"/>
                <a:ea typeface="楷体_GB2312" pitchFamily="49" charset="-122"/>
              </a:rPr>
              <a:t>；（</a:t>
            </a:r>
            <a:r>
              <a:rPr lang="en-US" altLang="zh-CN" sz="1600" dirty="0">
                <a:latin typeface="楷体_GB2312" pitchFamily="49" charset="-122"/>
                <a:ea typeface="楷体_GB2312" pitchFamily="49" charset="-122"/>
              </a:rPr>
              <a:t>2</a:t>
            </a:r>
            <a:r>
              <a:rPr lang="zh-CN" altLang="en-US" sz="1600" dirty="0">
                <a:latin typeface="楷体_GB2312" pitchFamily="49" charset="-122"/>
                <a:ea typeface="楷体_GB2312" pitchFamily="49" charset="-122"/>
              </a:rPr>
              <a:t>）功率因数可达到</a:t>
            </a:r>
            <a:r>
              <a:rPr lang="en-US" altLang="zh-CN" sz="1600" dirty="0">
                <a:latin typeface="楷体_GB2312" pitchFamily="49" charset="-122"/>
                <a:ea typeface="楷体_GB2312" pitchFamily="49" charset="-122"/>
              </a:rPr>
              <a:t>1.0</a:t>
            </a:r>
            <a:r>
              <a:rPr lang="zh-CN" altLang="en-US" sz="1600" dirty="0">
                <a:latin typeface="楷体_GB2312" pitchFamily="49" charset="-122"/>
                <a:ea typeface="楷体_GB2312" pitchFamily="49" charset="-122"/>
              </a:rPr>
              <a:t>，可以获得超前相角；</a:t>
            </a:r>
          </a:p>
          <a:p>
            <a:pPr algn="just">
              <a:lnSpc>
                <a:spcPct val="130000"/>
              </a:lnSpc>
              <a:spcBef>
                <a:spcPct val="50000"/>
              </a:spcBef>
              <a:buClr>
                <a:schemeClr val="hlink"/>
              </a:buClr>
              <a:defRPr/>
            </a:pPr>
            <a:r>
              <a:rPr lang="zh-CN" altLang="en-US" sz="1600" dirty="0">
                <a:latin typeface="楷体_GB2312" pitchFamily="49" charset="-122"/>
                <a:ea typeface="楷体_GB2312" pitchFamily="49" charset="-122"/>
              </a:rPr>
              <a:t>  存在的问题</a:t>
            </a:r>
            <a:r>
              <a:rPr lang="zh-CN" altLang="en-US" sz="1600" dirty="0" smtClean="0">
                <a:latin typeface="楷体_GB2312" pitchFamily="49" charset="-122"/>
                <a:ea typeface="楷体_GB2312" pitchFamily="49" charset="-122"/>
              </a:rPr>
              <a:t>：（</a:t>
            </a:r>
            <a:r>
              <a:rPr lang="en-US" altLang="zh-CN" sz="1600" dirty="0">
                <a:latin typeface="楷体_GB2312" pitchFamily="49" charset="-122"/>
                <a:ea typeface="楷体_GB2312" pitchFamily="49" charset="-122"/>
              </a:rPr>
              <a:t>1</a:t>
            </a:r>
            <a:r>
              <a:rPr lang="zh-CN" altLang="en-US" sz="1600" dirty="0">
                <a:latin typeface="楷体_GB2312" pitchFamily="49" charset="-122"/>
                <a:ea typeface="楷体_GB2312" pitchFamily="49" charset="-122"/>
              </a:rPr>
              <a:t>）起动困难</a:t>
            </a:r>
            <a:r>
              <a:rPr lang="zh-CN" altLang="en-US" sz="1600" dirty="0" smtClean="0">
                <a:latin typeface="楷体_GB2312" pitchFamily="49" charset="-122"/>
                <a:ea typeface="楷体_GB2312" pitchFamily="49" charset="-122"/>
              </a:rPr>
              <a:t>；（</a:t>
            </a:r>
            <a:r>
              <a:rPr lang="en-US" altLang="zh-CN" sz="1600" dirty="0">
                <a:latin typeface="楷体_GB2312" pitchFamily="49" charset="-122"/>
                <a:ea typeface="楷体_GB2312" pitchFamily="49" charset="-122"/>
              </a:rPr>
              <a:t>2</a:t>
            </a:r>
            <a:r>
              <a:rPr lang="zh-CN" altLang="en-US" sz="1600" dirty="0">
                <a:latin typeface="楷体_GB2312" pitchFamily="49" charset="-122"/>
                <a:ea typeface="楷体_GB2312" pitchFamily="49" charset="-122"/>
              </a:rPr>
              <a:t>）重载时有振荡，甚至存在失步危险</a:t>
            </a:r>
            <a:r>
              <a:rPr lang="zh-CN" altLang="en-US" sz="1600" dirty="0" smtClean="0">
                <a:latin typeface="楷体_GB2312" pitchFamily="49" charset="-122"/>
                <a:ea typeface="楷体_GB2312" pitchFamily="49" charset="-122"/>
              </a:rPr>
              <a:t>；</a:t>
            </a:r>
            <a:endParaRPr lang="en-US" altLang="zh-CN" sz="1600" dirty="0" smtClean="0">
              <a:latin typeface="楷体_GB2312" pitchFamily="49" charset="-122"/>
              <a:ea typeface="楷体_GB2312" pitchFamily="49" charset="-122"/>
            </a:endParaRPr>
          </a:p>
          <a:p>
            <a:pPr algn="just">
              <a:lnSpc>
                <a:spcPct val="150000"/>
              </a:lnSpc>
              <a:buFontTx/>
              <a:buNone/>
            </a:pPr>
            <a:r>
              <a:rPr lang="zh-CN" altLang="en-US" sz="1600" dirty="0">
                <a:latin typeface="楷体_GB2312" pitchFamily="49" charset="-122"/>
                <a:ea typeface="楷体_GB2312" pitchFamily="49" charset="-122"/>
              </a:rPr>
              <a:t>为解决起动问题</a:t>
            </a:r>
            <a:r>
              <a:rPr lang="zh-CN" altLang="en-US" sz="1600" dirty="0" smtClean="0">
                <a:latin typeface="楷体_GB2312" pitchFamily="49" charset="-122"/>
                <a:ea typeface="楷体_GB2312" pitchFamily="49" charset="-122"/>
              </a:rPr>
              <a:t>，常用</a:t>
            </a:r>
            <a:r>
              <a:rPr lang="zh-CN" altLang="en-US" sz="1600" dirty="0">
                <a:latin typeface="楷体_GB2312" pitchFamily="49" charset="-122"/>
                <a:ea typeface="楷体_GB2312" pitchFamily="49" charset="-122"/>
              </a:rPr>
              <a:t>方法有</a:t>
            </a:r>
            <a:r>
              <a:rPr lang="zh-CN" altLang="en-US" sz="1600" dirty="0" smtClean="0">
                <a:latin typeface="楷体_GB2312" pitchFamily="49" charset="-122"/>
                <a:ea typeface="楷体_GB2312" pitchFamily="49" charset="-122"/>
              </a:rPr>
              <a:t>：① </a:t>
            </a:r>
            <a:r>
              <a:rPr lang="zh-CN" altLang="en-US" sz="1600" dirty="0">
                <a:latin typeface="楷体_GB2312" pitchFamily="49" charset="-122"/>
                <a:ea typeface="楷体_GB2312" pitchFamily="49" charset="-122"/>
              </a:rPr>
              <a:t>辅助电动机起动法</a:t>
            </a:r>
            <a:r>
              <a:rPr lang="zh-CN" altLang="en-US" sz="1600" dirty="0" smtClean="0">
                <a:latin typeface="楷体_GB2312" pitchFamily="49" charset="-122"/>
                <a:ea typeface="楷体_GB2312" pitchFamily="49" charset="-122"/>
              </a:rPr>
              <a:t>；② </a:t>
            </a:r>
            <a:r>
              <a:rPr lang="zh-CN" altLang="en-US" sz="1600" dirty="0">
                <a:latin typeface="楷体_GB2312" pitchFamily="49" charset="-122"/>
                <a:ea typeface="楷体_GB2312" pitchFamily="49" charset="-122"/>
              </a:rPr>
              <a:t>异步起动法</a:t>
            </a:r>
            <a:r>
              <a:rPr lang="zh-CN" altLang="en-US" sz="1600" dirty="0" smtClean="0">
                <a:latin typeface="楷体_GB2312" pitchFamily="49" charset="-122"/>
                <a:ea typeface="楷体_GB2312" pitchFamily="49" charset="-122"/>
              </a:rPr>
              <a:t>；③ </a:t>
            </a:r>
            <a:r>
              <a:rPr lang="zh-CN" altLang="en-US" sz="1600" dirty="0">
                <a:latin typeface="楷体_GB2312" pitchFamily="49" charset="-122"/>
                <a:ea typeface="楷体_GB2312" pitchFamily="49" charset="-122"/>
              </a:rPr>
              <a:t>变频起动法。</a:t>
            </a:r>
          </a:p>
          <a:p>
            <a:pPr algn="just">
              <a:lnSpc>
                <a:spcPct val="130000"/>
              </a:lnSpc>
              <a:spcBef>
                <a:spcPct val="50000"/>
              </a:spcBef>
              <a:buClr>
                <a:schemeClr val="hlink"/>
              </a:buClr>
              <a:defRPr/>
            </a:pPr>
            <a:endParaRPr lang="zh-CN" altLang="en-US" sz="1600" dirty="0">
              <a:latin typeface="楷体_GB2312" pitchFamily="49" charset="-122"/>
              <a:ea typeface="楷体_GB2312" pitchFamily="49" charset="-122"/>
            </a:endParaRPr>
          </a:p>
        </p:txBody>
      </p:sp>
      <p:pic>
        <p:nvPicPr>
          <p:cNvPr id="7" name="Picture 2" descr="https://timgsa.baidu.com/timg?image&amp;quality=80&amp;size=b9999_10000&amp;sec=1539687737868&amp;di=64be4b7f29c5529d6f930a5988368719&amp;imgtype=0&amp;src=http%3A%2F%2F5b0988e595225.cdn.sohucs.com%2Fimages%2F20180115%2F8360f705f7b54e5c96ff0d0a21ded30f.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372200" y="188640"/>
            <a:ext cx="2520280" cy="3383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51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 calcmode="lin" valueType="num">
                                      <p:cBhvr additive="base">
                                        <p:cTn id="2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anim calcmode="lin" valueType="num">
                                      <p:cBhvr additive="base">
                                        <p:cTn id="2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anim calcmode="lin" valueType="num">
                                      <p:cBhvr additive="base">
                                        <p:cTn id="3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2" end="2"/>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anim calcmode="lin" valueType="num">
                                      <p:cBhvr additive="base">
                                        <p:cTn id="3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anim calcmode="lin" valueType="num">
                                      <p:cBhvr additive="base">
                                        <p:cTn id="4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ChangeArrowheads="1"/>
          </p:cNvSpPr>
          <p:nvPr/>
        </p:nvSpPr>
        <p:spPr bwMode="auto">
          <a:xfrm>
            <a:off x="2171700" y="2103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endParaRPr lang="zh-CN" altLang="en-US"/>
          </a:p>
        </p:txBody>
      </p:sp>
      <p:pic>
        <p:nvPicPr>
          <p:cNvPr id="15363" name="Picture 4" descr="图9-25 永磁式同步电动机的电磁转矩"/>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988" y="2060575"/>
            <a:ext cx="7391400" cy="408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8"/>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3200" b="1" dirty="0" smtClean="0">
                <a:ea typeface="楷体_GB2312" pitchFamily="49" charset="-122"/>
              </a:rPr>
              <a:t> </a:t>
            </a:r>
            <a:r>
              <a:rPr lang="zh-CN" altLang="en-US" sz="3200" b="1" dirty="0" smtClean="0">
                <a:ea typeface="楷体_GB2312" pitchFamily="49" charset="-122"/>
              </a:rPr>
              <a:t>小功率同步电动机</a:t>
            </a:r>
          </a:p>
        </p:txBody>
      </p:sp>
      <p:sp>
        <p:nvSpPr>
          <p:cNvPr id="15365" name="Rectangle 9"/>
          <p:cNvSpPr>
            <a:spLocks noGrp="1" noChangeArrowheads="1"/>
          </p:cNvSpPr>
          <p:nvPr>
            <p:ph type="body" idx="1"/>
          </p:nvPr>
        </p:nvSpPr>
        <p:spPr>
          <a:xfrm>
            <a:off x="395288" y="1196975"/>
            <a:ext cx="8353425" cy="576263"/>
          </a:xfrm>
          <a:noFill/>
        </p:spPr>
        <p:txBody>
          <a:bodyPr/>
          <a:lstStyle/>
          <a:p>
            <a:pPr>
              <a:lnSpc>
                <a:spcPct val="90000"/>
              </a:lnSpc>
              <a:buFontTx/>
              <a:buNone/>
            </a:pPr>
            <a:r>
              <a:rPr lang="zh-CN" altLang="en-US" sz="2800" b="1" smtClean="0">
                <a:ea typeface="楷体_GB2312" pitchFamily="49" charset="-122"/>
              </a:rPr>
              <a:t>一、小功率永磁式同步电动机：</a:t>
            </a:r>
          </a:p>
        </p:txBody>
      </p:sp>
    </p:spTree>
    <p:extLst>
      <p:ext uri="{BB962C8B-B14F-4D97-AF65-F5344CB8AC3E}">
        <p14:creationId xmlns:p14="http://schemas.microsoft.com/office/powerpoint/2010/main" val="318324830"/>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188640"/>
            <a:ext cx="6984776" cy="646331"/>
          </a:xfrm>
          <a:prstGeom prst="rect">
            <a:avLst/>
          </a:prstGeom>
        </p:spPr>
        <p:txBody>
          <a:bodyPr wrap="square">
            <a:spAutoFit/>
          </a:bodyPr>
          <a:lstStyle/>
          <a:p>
            <a:r>
              <a:rPr lang="zh-CN" altLang="en-US" dirty="0">
                <a:latin typeface="楷体_GB2312" pitchFamily="49" charset="-122"/>
                <a:ea typeface="楷体_GB2312" pitchFamily="49" charset="-122"/>
              </a:rPr>
              <a:t>转速与供电频率呈恒定关系的小功率同步电动机，根据转子结构的不同，主要分为</a:t>
            </a:r>
            <a:r>
              <a:rPr lang="zh-CN" altLang="en-US" b="1" dirty="0">
                <a:latin typeface="楷体_GB2312" pitchFamily="49" charset="-122"/>
                <a:ea typeface="楷体_GB2312" pitchFamily="49" charset="-122"/>
              </a:rPr>
              <a:t>永磁式、反应式、磁滞式、电磁减速式</a:t>
            </a:r>
            <a:r>
              <a:rPr lang="zh-CN" altLang="en-US" dirty="0">
                <a:latin typeface="楷体_GB2312" pitchFamily="49" charset="-122"/>
                <a:ea typeface="楷体_GB2312" pitchFamily="49" charset="-122"/>
              </a:rPr>
              <a:t>。</a:t>
            </a:r>
            <a:endParaRPr lang="zh-CN" altLang="en-US" dirty="0"/>
          </a:p>
        </p:txBody>
      </p:sp>
      <p:pic>
        <p:nvPicPr>
          <p:cNvPr id="3"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8" y="1052513"/>
            <a:ext cx="8637587" cy="521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25152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412776"/>
            <a:ext cx="8467725"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25152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3" y="1052513"/>
            <a:ext cx="8637587" cy="521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73516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89436" y="404664"/>
            <a:ext cx="4321175"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475" y="404664"/>
            <a:ext cx="3851275" cy="236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0522" y="4646464"/>
            <a:ext cx="8655933" cy="618631"/>
          </a:xfrm>
          <a:prstGeom prst="rect">
            <a:avLst/>
          </a:prstGeom>
        </p:spPr>
        <p:txBody>
          <a:bodyPr wrap="square">
            <a:spAutoFit/>
          </a:bodyPr>
          <a:lstStyle/>
          <a:p>
            <a:pPr>
              <a:lnSpc>
                <a:spcPct val="90000"/>
              </a:lnSpc>
              <a:buFontTx/>
              <a:buNone/>
              <a:defRPr/>
            </a:pPr>
            <a:r>
              <a:rPr lang="zh-CN" altLang="en-US" sz="2000" kern="0" dirty="0">
                <a:ea typeface="楷体_GB2312" pitchFamily="49" charset="-122"/>
              </a:rPr>
              <a:t>思考</a:t>
            </a:r>
            <a:r>
              <a:rPr lang="en-US" altLang="zh-CN" sz="2000" kern="0" dirty="0" smtClean="0">
                <a:ea typeface="楷体_GB2312" pitchFamily="49" charset="-122"/>
              </a:rPr>
              <a:t>:</a:t>
            </a:r>
            <a:r>
              <a:rPr lang="en-US" altLang="zh-CN" kern="0" dirty="0">
                <a:ea typeface="楷体_GB2312" pitchFamily="49" charset="-122"/>
              </a:rPr>
              <a:t>	</a:t>
            </a:r>
            <a:r>
              <a:rPr lang="en-US" altLang="zh-CN" kern="0" dirty="0" smtClean="0">
                <a:ea typeface="楷体_GB2312" pitchFamily="49" charset="-122"/>
              </a:rPr>
              <a:t>1</a:t>
            </a:r>
            <a:r>
              <a:rPr lang="zh-CN" altLang="en-US" kern="0" dirty="0" smtClean="0">
                <a:ea typeface="楷体_GB2312" pitchFamily="49" charset="-122"/>
              </a:rPr>
              <a:t>、带有</a:t>
            </a:r>
            <a:r>
              <a:rPr lang="zh-CN" altLang="en-US" kern="0" dirty="0">
                <a:ea typeface="楷体_GB2312" pitchFamily="49" charset="-122"/>
              </a:rPr>
              <a:t>异步启动鼠笼的永磁同步电机，启动过程中，鼠笼绕组产生电磁力矩的同时，永磁体是否也产生转矩？到达同步转速后，鼠笼还产生力矩吗？</a:t>
            </a:r>
          </a:p>
        </p:txBody>
      </p:sp>
      <p:sp>
        <p:nvSpPr>
          <p:cNvPr id="5" name="TextBox 4"/>
          <p:cNvSpPr txBox="1"/>
          <p:nvPr/>
        </p:nvSpPr>
        <p:spPr>
          <a:xfrm>
            <a:off x="611560" y="5517232"/>
            <a:ext cx="6984776" cy="923330"/>
          </a:xfrm>
          <a:prstGeom prst="rect">
            <a:avLst/>
          </a:prstGeom>
          <a:noFill/>
        </p:spPr>
        <p:txBody>
          <a:bodyPr wrap="square" rtlCol="0">
            <a:spAutoFit/>
          </a:bodyPr>
          <a:lstStyle/>
          <a:p>
            <a:r>
              <a:rPr lang="en-US" altLang="zh-CN" dirty="0" smtClean="0"/>
              <a:t>2</a:t>
            </a:r>
            <a:r>
              <a:rPr lang="zh-CN" altLang="en-US" dirty="0" smtClean="0"/>
              <a:t>、进入同步转速后同步电机机械特性转速不受负载转矩变化而变化，通常电源频率</a:t>
            </a:r>
            <a:r>
              <a:rPr lang="en-US" altLang="zh-CN" dirty="0" smtClean="0"/>
              <a:t>f</a:t>
            </a:r>
            <a:r>
              <a:rPr lang="zh-CN" altLang="en-US" dirty="0" smtClean="0"/>
              <a:t>是非常精确的，所以同步电机能够直接开环用于高精密、恒定速度控制系统对吗？</a:t>
            </a:r>
            <a:endParaRPr lang="zh-CN" altLang="en-US" dirty="0"/>
          </a:p>
        </p:txBody>
      </p:sp>
    </p:spTree>
    <p:extLst>
      <p:ext uri="{BB962C8B-B14F-4D97-AF65-F5344CB8AC3E}">
        <p14:creationId xmlns:p14="http://schemas.microsoft.com/office/powerpoint/2010/main" val="77239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body" idx="1"/>
          </p:nvPr>
        </p:nvSpPr>
        <p:spPr>
          <a:xfrm>
            <a:off x="403225" y="1700213"/>
            <a:ext cx="8137525" cy="4033837"/>
          </a:xfrm>
        </p:spPr>
        <p:txBody>
          <a:bodyPr>
            <a:normAutofit fontScale="92500"/>
          </a:bodyPr>
          <a:lstStyle/>
          <a:p>
            <a:pPr algn="just">
              <a:lnSpc>
                <a:spcPct val="150000"/>
              </a:lnSpc>
              <a:buFontTx/>
              <a:buNone/>
            </a:pPr>
            <a:r>
              <a:rPr lang="zh-CN" altLang="en-US" sz="2400" b="1" dirty="0" smtClean="0">
                <a:latin typeface="楷体_GB2312" pitchFamily="49" charset="-122"/>
                <a:ea typeface="楷体_GB2312" pitchFamily="49" charset="-122"/>
              </a:rPr>
              <a:t>* 转子可多对磁极，使电动机的转速较低，在自动化仪表中多有应用；</a:t>
            </a:r>
          </a:p>
          <a:p>
            <a:pPr algn="just">
              <a:lnSpc>
                <a:spcPct val="150000"/>
              </a:lnSpc>
              <a:buFontTx/>
              <a:buNone/>
            </a:pPr>
            <a:r>
              <a:rPr lang="zh-CN" altLang="en-US" sz="2400" b="1" dirty="0" smtClean="0">
                <a:latin typeface="楷体_GB2312" pitchFamily="49" charset="-122"/>
                <a:ea typeface="楷体_GB2312" pitchFamily="49" charset="-122"/>
              </a:rPr>
              <a:t>* 功率因数：</a:t>
            </a:r>
            <a:r>
              <a:rPr lang="en-US" altLang="zh-CN" sz="2400" b="1" dirty="0" smtClean="0">
                <a:latin typeface="楷体_GB2312" pitchFamily="49" charset="-122"/>
                <a:ea typeface="楷体_GB2312" pitchFamily="49" charset="-122"/>
              </a:rPr>
              <a:t>80%-95%</a:t>
            </a:r>
            <a:r>
              <a:rPr lang="zh-CN" altLang="en-US" sz="2400" b="1" dirty="0" smtClean="0">
                <a:latin typeface="楷体_GB2312" pitchFamily="49" charset="-122"/>
                <a:ea typeface="楷体_GB2312" pitchFamily="49" charset="-122"/>
              </a:rPr>
              <a:t>，效率</a:t>
            </a:r>
            <a:r>
              <a:rPr lang="en-US" altLang="zh-CN" sz="2400" b="1" dirty="0" smtClean="0">
                <a:latin typeface="楷体_GB2312" pitchFamily="49" charset="-122"/>
                <a:ea typeface="楷体_GB2312" pitchFamily="49" charset="-122"/>
              </a:rPr>
              <a:t>70%-90%</a:t>
            </a:r>
            <a:r>
              <a:rPr lang="zh-CN" altLang="en-US" sz="2400" b="1" dirty="0" smtClean="0">
                <a:latin typeface="楷体_GB2312" pitchFamily="49" charset="-122"/>
                <a:ea typeface="楷体_GB2312" pitchFamily="49" charset="-122"/>
              </a:rPr>
              <a:t>，高于异步电动机；</a:t>
            </a:r>
          </a:p>
          <a:p>
            <a:pPr algn="just">
              <a:lnSpc>
                <a:spcPct val="150000"/>
              </a:lnSpc>
            </a:pPr>
            <a:r>
              <a:rPr lang="zh-CN" altLang="en-US" sz="2400" b="1" dirty="0" smtClean="0">
                <a:latin typeface="楷体_GB2312" pitchFamily="49" charset="-122"/>
                <a:ea typeface="楷体_GB2312" pitchFamily="49" charset="-122"/>
              </a:rPr>
              <a:t>适合于</a:t>
            </a:r>
            <a:r>
              <a:rPr lang="en-US" altLang="zh-CN" sz="2400" b="1" dirty="0" smtClean="0">
                <a:latin typeface="楷体_GB2312" pitchFamily="49" charset="-122"/>
                <a:ea typeface="楷体_GB2312" pitchFamily="49" charset="-122"/>
              </a:rPr>
              <a:t>kW</a:t>
            </a:r>
            <a:r>
              <a:rPr lang="zh-CN" altLang="en-US" sz="2400" b="1" dirty="0" smtClean="0">
                <a:latin typeface="楷体_GB2312" pitchFamily="49" charset="-122"/>
                <a:ea typeface="楷体_GB2312" pitchFamily="49" charset="-122"/>
              </a:rPr>
              <a:t>级</a:t>
            </a:r>
            <a:r>
              <a:rPr lang="en-US" altLang="zh-CN" sz="2400" b="1" dirty="0" smtClean="0">
                <a:latin typeface="楷体_GB2312" pitchFamily="49" charset="-122"/>
                <a:ea typeface="楷体_GB2312" pitchFamily="49" charset="-122"/>
              </a:rPr>
              <a:t>-</a:t>
            </a:r>
            <a:r>
              <a:rPr lang="zh-CN" altLang="en-US" sz="2400" b="1" dirty="0" smtClean="0">
                <a:latin typeface="楷体_GB2312" pitchFamily="49" charset="-122"/>
                <a:ea typeface="楷体_GB2312" pitchFamily="49" charset="-122"/>
              </a:rPr>
              <a:t>纺织用多机的同步运行，也适合于</a:t>
            </a:r>
            <a:r>
              <a:rPr lang="en-US" altLang="zh-CN" sz="2400" b="1" dirty="0" smtClean="0">
                <a:latin typeface="楷体_GB2312" pitchFamily="49" charset="-122"/>
                <a:ea typeface="楷体_GB2312" pitchFamily="49" charset="-122"/>
              </a:rPr>
              <a:t>10-100kW</a:t>
            </a:r>
            <a:r>
              <a:rPr lang="zh-CN" altLang="en-US" sz="2400" b="1" dirty="0" smtClean="0">
                <a:latin typeface="楷体_GB2312" pitchFamily="49" charset="-122"/>
                <a:ea typeface="楷体_GB2312" pitchFamily="49" charset="-122"/>
              </a:rPr>
              <a:t>级长时间恒速传动应用；</a:t>
            </a:r>
          </a:p>
          <a:p>
            <a:pPr algn="just">
              <a:lnSpc>
                <a:spcPct val="150000"/>
              </a:lnSpc>
            </a:pPr>
            <a:r>
              <a:rPr lang="zh-CN" altLang="en-US" sz="2400" b="1" dirty="0" smtClean="0">
                <a:latin typeface="楷体_GB2312" pitchFamily="49" charset="-122"/>
                <a:ea typeface="楷体_GB2312" pitchFamily="49" charset="-122"/>
              </a:rPr>
              <a:t>不可长期运行于异步状态；</a:t>
            </a:r>
            <a:endParaRPr lang="en-US" altLang="zh-CN" sz="2400" b="1" dirty="0" smtClean="0">
              <a:latin typeface="楷体_GB2312" pitchFamily="49" charset="-122"/>
              <a:ea typeface="楷体_GB2312" pitchFamily="49" charset="-122"/>
            </a:endParaRPr>
          </a:p>
          <a:p>
            <a:pPr algn="just">
              <a:lnSpc>
                <a:spcPct val="150000"/>
              </a:lnSpc>
            </a:pPr>
            <a:r>
              <a:rPr lang="zh-CN" altLang="en-US" sz="2400" b="1" dirty="0" smtClean="0">
                <a:latin typeface="楷体_GB2312" pitchFamily="49" charset="-122"/>
                <a:ea typeface="楷体_GB2312" pitchFamily="49" charset="-122"/>
              </a:rPr>
              <a:t>缺点：结构相对复杂，成本高、启动电流大</a:t>
            </a:r>
            <a:r>
              <a:rPr lang="en-US" altLang="zh-CN" sz="2400" b="1" dirty="0" smtClean="0">
                <a:latin typeface="楷体_GB2312" pitchFamily="49" charset="-122"/>
                <a:ea typeface="楷体_GB2312" pitchFamily="49" charset="-122"/>
              </a:rPr>
              <a:t>(8-20</a:t>
            </a:r>
            <a:r>
              <a:rPr lang="zh-CN" altLang="en-US" sz="2400" b="1" dirty="0" smtClean="0">
                <a:latin typeface="楷体_GB2312" pitchFamily="49" charset="-122"/>
                <a:ea typeface="楷体_GB2312" pitchFamily="49" charset="-122"/>
              </a:rPr>
              <a:t>倍额定电流</a:t>
            </a:r>
            <a:r>
              <a:rPr lang="en-US" altLang="zh-CN" sz="2400" b="1" dirty="0" smtClean="0">
                <a:latin typeface="楷体_GB2312" pitchFamily="49" charset="-122"/>
                <a:ea typeface="楷体_GB2312" pitchFamily="49" charset="-122"/>
              </a:rPr>
              <a:t>)</a:t>
            </a:r>
          </a:p>
        </p:txBody>
      </p:sp>
      <p:sp>
        <p:nvSpPr>
          <p:cNvPr id="22531"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3200" b="1" dirty="0" smtClean="0">
                <a:ea typeface="楷体_GB2312" pitchFamily="49" charset="-122"/>
              </a:rPr>
              <a:t>小功率同步电动机</a:t>
            </a:r>
          </a:p>
        </p:txBody>
      </p:sp>
      <p:sp>
        <p:nvSpPr>
          <p:cNvPr id="22532" name="Rectangle 4"/>
          <p:cNvSpPr>
            <a:spLocks noChangeArrowheads="1"/>
          </p:cNvSpPr>
          <p:nvPr/>
        </p:nvSpPr>
        <p:spPr bwMode="auto">
          <a:xfrm>
            <a:off x="395288" y="1196975"/>
            <a:ext cx="83534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pPr>
            <a:r>
              <a:rPr lang="zh-CN" altLang="en-US" sz="2800" b="1">
                <a:latin typeface="Arial" charset="0"/>
              </a:rPr>
              <a:t>一、小功率永磁式同步电动机：</a:t>
            </a:r>
          </a:p>
        </p:txBody>
      </p:sp>
    </p:spTree>
    <p:extLst>
      <p:ext uri="{BB962C8B-B14F-4D97-AF65-F5344CB8AC3E}">
        <p14:creationId xmlns:p14="http://schemas.microsoft.com/office/powerpoint/2010/main" val="3918014553"/>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890" y="0"/>
            <a:ext cx="4905375"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5697" y="3311654"/>
            <a:ext cx="1419225"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1687" y="156015"/>
            <a:ext cx="306705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3513" y="4293096"/>
            <a:ext cx="2930487" cy="2459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23528" y="3519684"/>
            <a:ext cx="6480720" cy="646331"/>
          </a:xfrm>
          <a:prstGeom prst="rect">
            <a:avLst/>
          </a:prstGeom>
        </p:spPr>
        <p:txBody>
          <a:bodyPr wrap="square">
            <a:spAutoFit/>
          </a:bodyPr>
          <a:lstStyle/>
          <a:p>
            <a:pPr algn="just">
              <a:lnSpc>
                <a:spcPct val="200000"/>
              </a:lnSpc>
              <a:spcBef>
                <a:spcPct val="30000"/>
              </a:spcBef>
            </a:pPr>
            <a:r>
              <a:rPr lang="zh-CN" altLang="en-US" dirty="0">
                <a:latin typeface="楷体_GB2312" pitchFamily="49" charset="-122"/>
                <a:ea typeface="楷体_GB2312" pitchFamily="49" charset="-122"/>
              </a:rPr>
              <a:t>均</a:t>
            </a:r>
            <a:r>
              <a:rPr lang="zh-CN" altLang="en-US" dirty="0" smtClean="0">
                <a:latin typeface="楷体_GB2312" pitchFamily="49" charset="-122"/>
                <a:ea typeface="楷体_GB2312" pitchFamily="49" charset="-122"/>
              </a:rPr>
              <a:t>不可</a:t>
            </a:r>
            <a:r>
              <a:rPr lang="zh-CN" altLang="en-US" dirty="0">
                <a:latin typeface="楷体_GB2312" pitchFamily="49" charset="-122"/>
                <a:ea typeface="楷体_GB2312" pitchFamily="49" charset="-122"/>
              </a:rPr>
              <a:t>长时间处于失步下的异步</a:t>
            </a:r>
            <a:r>
              <a:rPr lang="zh-CN" altLang="en-US" dirty="0" smtClean="0">
                <a:latin typeface="楷体_GB2312" pitchFamily="49" charset="-122"/>
                <a:ea typeface="楷体_GB2312" pitchFamily="49" charset="-122"/>
              </a:rPr>
              <a:t>工作状态</a:t>
            </a:r>
            <a:endParaRPr lang="zh-CN" altLang="en-US" dirty="0">
              <a:latin typeface="楷体_GB2312" pitchFamily="49" charset="-122"/>
              <a:ea typeface="楷体_GB2312" pitchFamily="49" charset="-122"/>
            </a:endParaRPr>
          </a:p>
        </p:txBody>
      </p:sp>
      <p:pic>
        <p:nvPicPr>
          <p:cNvPr id="512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0981" y="1032974"/>
            <a:ext cx="2495550"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5281" y="3975630"/>
            <a:ext cx="226695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796136" y="620688"/>
            <a:ext cx="3347864" cy="646331"/>
          </a:xfrm>
          <a:prstGeom prst="rect">
            <a:avLst/>
          </a:prstGeom>
          <a:noFill/>
        </p:spPr>
        <p:txBody>
          <a:bodyPr wrap="square" rtlCol="0">
            <a:spAutoFit/>
          </a:bodyPr>
          <a:lstStyle/>
          <a:p>
            <a:r>
              <a:rPr lang="zh-CN" altLang="en-US" dirty="0" smtClean="0"/>
              <a:t>转子用一种半硬磁材料（磁滞材料）</a:t>
            </a:r>
            <a:endParaRPr lang="zh-CN" altLang="en-US" dirty="0"/>
          </a:p>
        </p:txBody>
      </p:sp>
    </p:spTree>
    <p:extLst>
      <p:ext uri="{BB962C8B-B14F-4D97-AF65-F5344CB8AC3E}">
        <p14:creationId xmlns:p14="http://schemas.microsoft.com/office/powerpoint/2010/main" val="32397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4"/>
                                        </p:tgtEl>
                                        <p:attrNameLst>
                                          <p:attrName>style.visibility</p:attrName>
                                        </p:attrNameLst>
                                      </p:cBhvr>
                                      <p:to>
                                        <p:strVal val="visible"/>
                                      </p:to>
                                    </p:set>
                                    <p:anim calcmode="lin" valueType="num">
                                      <p:cBhvr additive="base">
                                        <p:cTn id="13" dur="500" fill="hold"/>
                                        <p:tgtEl>
                                          <p:spTgt spid="5124"/>
                                        </p:tgtEl>
                                        <p:attrNameLst>
                                          <p:attrName>ppt_x</p:attrName>
                                        </p:attrNameLst>
                                      </p:cBhvr>
                                      <p:tavLst>
                                        <p:tav tm="0">
                                          <p:val>
                                            <p:strVal val="#ppt_x"/>
                                          </p:val>
                                        </p:tav>
                                        <p:tav tm="100000">
                                          <p:val>
                                            <p:strVal val="#ppt_x"/>
                                          </p:val>
                                        </p:tav>
                                      </p:tavLst>
                                    </p:anim>
                                    <p:anim calcmode="lin" valueType="num">
                                      <p:cBhvr additive="base">
                                        <p:cTn id="14"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126"/>
                                        </p:tgtEl>
                                        <p:attrNameLst>
                                          <p:attrName>style.visibility</p:attrName>
                                        </p:attrNameLst>
                                      </p:cBhvr>
                                      <p:to>
                                        <p:strVal val="visible"/>
                                      </p:to>
                                    </p:set>
                                    <p:anim calcmode="lin" valueType="num">
                                      <p:cBhvr additive="base">
                                        <p:cTn id="25" dur="500" fill="hold"/>
                                        <p:tgtEl>
                                          <p:spTgt spid="5126"/>
                                        </p:tgtEl>
                                        <p:attrNameLst>
                                          <p:attrName>ppt_x</p:attrName>
                                        </p:attrNameLst>
                                      </p:cBhvr>
                                      <p:tavLst>
                                        <p:tav tm="0">
                                          <p:val>
                                            <p:strVal val="#ppt_x"/>
                                          </p:val>
                                        </p:tav>
                                        <p:tav tm="100000">
                                          <p:val>
                                            <p:strVal val="#ppt_x"/>
                                          </p:val>
                                        </p:tav>
                                      </p:tavLst>
                                    </p:anim>
                                    <p:anim calcmode="lin" valueType="num">
                                      <p:cBhvr additive="base">
                                        <p:cTn id="26" dur="500" fill="hold"/>
                                        <p:tgtEl>
                                          <p:spTgt spid="512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127"/>
                                        </p:tgtEl>
                                        <p:attrNameLst>
                                          <p:attrName>style.visibility</p:attrName>
                                        </p:attrNameLst>
                                      </p:cBhvr>
                                      <p:to>
                                        <p:strVal val="visible"/>
                                      </p:to>
                                    </p:set>
                                    <p:anim calcmode="lin" valueType="num">
                                      <p:cBhvr additive="base">
                                        <p:cTn id="31" dur="500" fill="hold"/>
                                        <p:tgtEl>
                                          <p:spTgt spid="5127"/>
                                        </p:tgtEl>
                                        <p:attrNameLst>
                                          <p:attrName>ppt_x</p:attrName>
                                        </p:attrNameLst>
                                      </p:cBhvr>
                                      <p:tavLst>
                                        <p:tav tm="0">
                                          <p:val>
                                            <p:strVal val="#ppt_x"/>
                                          </p:val>
                                        </p:tav>
                                        <p:tav tm="100000">
                                          <p:val>
                                            <p:strVal val="#ppt_x"/>
                                          </p:val>
                                        </p:tav>
                                      </p:tavLst>
                                    </p:anim>
                                    <p:anim calcmode="lin" valueType="num">
                                      <p:cBhvr additive="base">
                                        <p:cTn id="32" dur="500" fill="hold"/>
                                        <p:tgtEl>
                                          <p:spTgt spid="512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125"/>
                                        </p:tgtEl>
                                        <p:attrNameLst>
                                          <p:attrName>style.visibility</p:attrName>
                                        </p:attrNameLst>
                                      </p:cBhvr>
                                      <p:to>
                                        <p:strVal val="visible"/>
                                      </p:to>
                                    </p:set>
                                    <p:anim calcmode="lin" valueType="num">
                                      <p:cBhvr additive="base">
                                        <p:cTn id="37" dur="500" fill="hold"/>
                                        <p:tgtEl>
                                          <p:spTgt spid="5125"/>
                                        </p:tgtEl>
                                        <p:attrNameLst>
                                          <p:attrName>ppt_x</p:attrName>
                                        </p:attrNameLst>
                                      </p:cBhvr>
                                      <p:tavLst>
                                        <p:tav tm="0">
                                          <p:val>
                                            <p:strVal val="#ppt_x"/>
                                          </p:val>
                                        </p:tav>
                                        <p:tav tm="100000">
                                          <p:val>
                                            <p:strVal val="#ppt_x"/>
                                          </p:val>
                                        </p:tav>
                                      </p:tavLst>
                                    </p:anim>
                                    <p:anim calcmode="lin" valueType="num">
                                      <p:cBhvr additive="base">
                                        <p:cTn id="38" dur="500" fill="hold"/>
                                        <p:tgtEl>
                                          <p:spTgt spid="5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 y="1187450"/>
            <a:ext cx="8637588"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5"/>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3200" b="1" smtClean="0">
                <a:ea typeface="楷体_GB2312" pitchFamily="49" charset="-122"/>
              </a:rPr>
              <a:t>2.</a:t>
            </a:r>
            <a:r>
              <a:rPr lang="zh-CN" altLang="en-US" sz="3200" b="1" smtClean="0">
                <a:ea typeface="楷体_GB2312" pitchFamily="49" charset="-122"/>
              </a:rPr>
              <a:t> 小功率同步电动机</a:t>
            </a:r>
          </a:p>
        </p:txBody>
      </p:sp>
    </p:spTree>
    <p:extLst>
      <p:ext uri="{BB962C8B-B14F-4D97-AF65-F5344CB8AC3E}">
        <p14:creationId xmlns:p14="http://schemas.microsoft.com/office/powerpoint/2010/main" val="119611891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idx="1"/>
          </p:nvPr>
        </p:nvSpPr>
        <p:spPr>
          <a:xfrm>
            <a:off x="539750" y="1916113"/>
            <a:ext cx="7921625" cy="3654425"/>
          </a:xfrm>
        </p:spPr>
        <p:txBody>
          <a:bodyPr>
            <a:normAutofit fontScale="92500" lnSpcReduction="10000"/>
          </a:bodyPr>
          <a:lstStyle/>
          <a:p>
            <a:pPr algn="just">
              <a:lnSpc>
                <a:spcPct val="200000"/>
              </a:lnSpc>
              <a:spcBef>
                <a:spcPct val="30000"/>
              </a:spcBef>
              <a:buFontTx/>
              <a:buNone/>
            </a:pPr>
            <a:r>
              <a:rPr lang="zh-CN" altLang="en-US" sz="2400" b="1" dirty="0" smtClean="0">
                <a:latin typeface="楷体_GB2312" pitchFamily="49" charset="-122"/>
                <a:ea typeface="楷体_GB2312" pitchFamily="49" charset="-122"/>
              </a:rPr>
              <a:t>* 反应式同步电机一般功率因数</a:t>
            </a:r>
            <a:r>
              <a:rPr lang="en-US" altLang="zh-CN" sz="2400" b="1" dirty="0" smtClean="0">
                <a:latin typeface="楷体_GB2312" pitchFamily="49" charset="-122"/>
                <a:ea typeface="楷体_GB2312" pitchFamily="49" charset="-122"/>
              </a:rPr>
              <a:t>50-60%</a:t>
            </a:r>
            <a:r>
              <a:rPr lang="zh-CN" altLang="en-US" sz="2400" b="1" dirty="0" smtClean="0">
                <a:latin typeface="楷体_GB2312" pitchFamily="49" charset="-122"/>
                <a:ea typeface="楷体_GB2312" pitchFamily="49" charset="-122"/>
              </a:rPr>
              <a:t>，效率</a:t>
            </a:r>
            <a:r>
              <a:rPr lang="en-US" altLang="zh-CN" sz="2400" b="1" dirty="0" smtClean="0">
                <a:latin typeface="楷体_GB2312" pitchFamily="49" charset="-122"/>
                <a:ea typeface="楷体_GB2312" pitchFamily="49" charset="-122"/>
              </a:rPr>
              <a:t>60-70%</a:t>
            </a:r>
            <a:r>
              <a:rPr lang="zh-CN" altLang="en-US" sz="2400" b="1" dirty="0" smtClean="0">
                <a:latin typeface="楷体_GB2312" pitchFamily="49" charset="-122"/>
                <a:ea typeface="楷体_GB2312" pitchFamily="49" charset="-122"/>
              </a:rPr>
              <a:t>。 </a:t>
            </a:r>
          </a:p>
          <a:p>
            <a:pPr algn="just">
              <a:lnSpc>
                <a:spcPct val="200000"/>
              </a:lnSpc>
              <a:spcBef>
                <a:spcPct val="30000"/>
              </a:spcBef>
              <a:buFontTx/>
              <a:buNone/>
            </a:pPr>
            <a:r>
              <a:rPr lang="zh-CN" altLang="en-US" sz="2400" b="1" dirty="0" smtClean="0">
                <a:latin typeface="楷体_GB2312" pitchFamily="49" charset="-122"/>
                <a:ea typeface="楷体_GB2312" pitchFamily="49" charset="-122"/>
              </a:rPr>
              <a:t>* 反应式微型同步电动机结构简单， 成本低廉， 可以用于记录仪表、 摄像机、 录音机及复印机等设备中。</a:t>
            </a:r>
          </a:p>
          <a:p>
            <a:pPr algn="just">
              <a:lnSpc>
                <a:spcPct val="200000"/>
              </a:lnSpc>
              <a:spcBef>
                <a:spcPct val="30000"/>
              </a:spcBef>
            </a:pPr>
            <a:r>
              <a:rPr lang="zh-CN" altLang="en-US" sz="2400" b="1" dirty="0" smtClean="0">
                <a:latin typeface="楷体_GB2312" pitchFamily="49" charset="-122"/>
                <a:ea typeface="楷体_GB2312" pitchFamily="49" charset="-122"/>
              </a:rPr>
              <a:t>不可长时间处于失步下的异步工作状态；</a:t>
            </a:r>
          </a:p>
          <a:p>
            <a:pPr algn="just">
              <a:lnSpc>
                <a:spcPct val="200000"/>
              </a:lnSpc>
              <a:spcBef>
                <a:spcPct val="30000"/>
              </a:spcBef>
            </a:pPr>
            <a:r>
              <a:rPr lang="zh-CN" altLang="en-US" sz="2400" b="1" dirty="0" smtClean="0">
                <a:latin typeface="楷体_GB2312" pitchFamily="49" charset="-122"/>
                <a:ea typeface="楷体_GB2312" pitchFamily="49" charset="-122"/>
              </a:rPr>
              <a:t>开环变频调速易于永磁式； </a:t>
            </a:r>
          </a:p>
        </p:txBody>
      </p:sp>
      <p:sp>
        <p:nvSpPr>
          <p:cNvPr id="28675"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3200" b="1" smtClean="0">
                <a:ea typeface="楷体_GB2312" pitchFamily="49" charset="-122"/>
              </a:rPr>
              <a:t>2.</a:t>
            </a:r>
            <a:r>
              <a:rPr lang="zh-CN" altLang="en-US" sz="3200" b="1" smtClean="0">
                <a:ea typeface="楷体_GB2312" pitchFamily="49" charset="-122"/>
              </a:rPr>
              <a:t> 小功率同步电动机</a:t>
            </a:r>
          </a:p>
        </p:txBody>
      </p:sp>
      <p:sp>
        <p:nvSpPr>
          <p:cNvPr id="28676" name="Rectangle 4"/>
          <p:cNvSpPr>
            <a:spLocks noChangeArrowheads="1"/>
          </p:cNvSpPr>
          <p:nvPr/>
        </p:nvSpPr>
        <p:spPr bwMode="auto">
          <a:xfrm>
            <a:off x="611188" y="1196975"/>
            <a:ext cx="5695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1" hangingPunct="1"/>
            <a:r>
              <a:rPr lang="zh-CN" altLang="en-US" sz="2800" b="1"/>
              <a:t>二、磁阻式</a:t>
            </a:r>
            <a:r>
              <a:rPr lang="en-US" altLang="zh-CN" sz="2800" b="1"/>
              <a:t>/</a:t>
            </a:r>
            <a:r>
              <a:rPr lang="zh-CN" altLang="en-US" sz="2800" b="1"/>
              <a:t>反应式微型同步电动机</a:t>
            </a:r>
          </a:p>
        </p:txBody>
      </p:sp>
    </p:spTree>
    <p:extLst>
      <p:ext uri="{BB962C8B-B14F-4D97-AF65-F5344CB8AC3E}">
        <p14:creationId xmlns:p14="http://schemas.microsoft.com/office/powerpoint/2010/main" val="1741678404"/>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692696"/>
            <a:ext cx="140017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798434"/>
            <a:ext cx="1583302" cy="626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973171"/>
            <a:ext cx="13906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8144" y="864146"/>
            <a:ext cx="132397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8304" y="692696"/>
            <a:ext cx="1333500"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70894" y="1916832"/>
            <a:ext cx="1715848"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9632" y="1689290"/>
            <a:ext cx="2178918" cy="88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9632" y="2603070"/>
            <a:ext cx="6328062" cy="1039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560" y="4149080"/>
            <a:ext cx="2352261"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07316" y="4725144"/>
            <a:ext cx="6453312" cy="320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6"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1441" y="5589240"/>
            <a:ext cx="7505053" cy="720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404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52"/>
                                        </p:tgtEl>
                                        <p:attrNameLst>
                                          <p:attrName>style.visibility</p:attrName>
                                        </p:attrNameLst>
                                      </p:cBhvr>
                                      <p:to>
                                        <p:strVal val="visible"/>
                                      </p:to>
                                    </p:set>
                                    <p:animEffect transition="in" filter="fade">
                                      <p:cBhvr>
                                        <p:cTn id="7" dur="1000"/>
                                        <p:tgtEl>
                                          <p:spTgt spid="6152"/>
                                        </p:tgtEl>
                                      </p:cBhvr>
                                    </p:animEffect>
                                    <p:anim calcmode="lin" valueType="num">
                                      <p:cBhvr>
                                        <p:cTn id="8" dur="1000" fill="hold"/>
                                        <p:tgtEl>
                                          <p:spTgt spid="6152"/>
                                        </p:tgtEl>
                                        <p:attrNameLst>
                                          <p:attrName>ppt_x</p:attrName>
                                        </p:attrNameLst>
                                      </p:cBhvr>
                                      <p:tavLst>
                                        <p:tav tm="0">
                                          <p:val>
                                            <p:strVal val="#ppt_x"/>
                                          </p:val>
                                        </p:tav>
                                        <p:tav tm="100000">
                                          <p:val>
                                            <p:strVal val="#ppt_x"/>
                                          </p:val>
                                        </p:tav>
                                      </p:tavLst>
                                    </p:anim>
                                    <p:anim calcmode="lin" valueType="num">
                                      <p:cBhvr>
                                        <p:cTn id="9" dur="1000" fill="hold"/>
                                        <p:tgtEl>
                                          <p:spTgt spid="61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146"/>
                                        </p:tgtEl>
                                        <p:attrNameLst>
                                          <p:attrName>style.visibility</p:attrName>
                                        </p:attrNameLst>
                                      </p:cBhvr>
                                      <p:to>
                                        <p:strVal val="visible"/>
                                      </p:to>
                                    </p:set>
                                    <p:animEffect transition="in" filter="fade">
                                      <p:cBhvr>
                                        <p:cTn id="14" dur="1000"/>
                                        <p:tgtEl>
                                          <p:spTgt spid="6146"/>
                                        </p:tgtEl>
                                      </p:cBhvr>
                                    </p:animEffect>
                                    <p:anim calcmode="lin" valueType="num">
                                      <p:cBhvr>
                                        <p:cTn id="15" dur="1000" fill="hold"/>
                                        <p:tgtEl>
                                          <p:spTgt spid="6146"/>
                                        </p:tgtEl>
                                        <p:attrNameLst>
                                          <p:attrName>ppt_x</p:attrName>
                                        </p:attrNameLst>
                                      </p:cBhvr>
                                      <p:tavLst>
                                        <p:tav tm="0">
                                          <p:val>
                                            <p:strVal val="#ppt_x"/>
                                          </p:val>
                                        </p:tav>
                                        <p:tav tm="100000">
                                          <p:val>
                                            <p:strVal val="#ppt_x"/>
                                          </p:val>
                                        </p:tav>
                                      </p:tavLst>
                                    </p:anim>
                                    <p:anim calcmode="lin" valueType="num">
                                      <p:cBhvr>
                                        <p:cTn id="16"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147"/>
                                        </p:tgtEl>
                                        <p:attrNameLst>
                                          <p:attrName>style.visibility</p:attrName>
                                        </p:attrNameLst>
                                      </p:cBhvr>
                                      <p:to>
                                        <p:strVal val="visible"/>
                                      </p:to>
                                    </p:set>
                                    <p:animEffect transition="in" filter="fade">
                                      <p:cBhvr>
                                        <p:cTn id="21" dur="1000"/>
                                        <p:tgtEl>
                                          <p:spTgt spid="6147"/>
                                        </p:tgtEl>
                                      </p:cBhvr>
                                    </p:animEffect>
                                    <p:anim calcmode="lin" valueType="num">
                                      <p:cBhvr>
                                        <p:cTn id="22" dur="1000" fill="hold"/>
                                        <p:tgtEl>
                                          <p:spTgt spid="6147"/>
                                        </p:tgtEl>
                                        <p:attrNameLst>
                                          <p:attrName>ppt_x</p:attrName>
                                        </p:attrNameLst>
                                      </p:cBhvr>
                                      <p:tavLst>
                                        <p:tav tm="0">
                                          <p:val>
                                            <p:strVal val="#ppt_x"/>
                                          </p:val>
                                        </p:tav>
                                        <p:tav tm="100000">
                                          <p:val>
                                            <p:strVal val="#ppt_x"/>
                                          </p:val>
                                        </p:tav>
                                      </p:tavLst>
                                    </p:anim>
                                    <p:anim calcmode="lin" valueType="num">
                                      <p:cBhvr>
                                        <p:cTn id="23" dur="1000" fill="hold"/>
                                        <p:tgtEl>
                                          <p:spTgt spid="614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148"/>
                                        </p:tgtEl>
                                        <p:attrNameLst>
                                          <p:attrName>style.visibility</p:attrName>
                                        </p:attrNameLst>
                                      </p:cBhvr>
                                      <p:to>
                                        <p:strVal val="visible"/>
                                      </p:to>
                                    </p:set>
                                    <p:animEffect transition="in" filter="fade">
                                      <p:cBhvr>
                                        <p:cTn id="28" dur="1000"/>
                                        <p:tgtEl>
                                          <p:spTgt spid="6148"/>
                                        </p:tgtEl>
                                      </p:cBhvr>
                                    </p:animEffect>
                                    <p:anim calcmode="lin" valueType="num">
                                      <p:cBhvr>
                                        <p:cTn id="29" dur="1000" fill="hold"/>
                                        <p:tgtEl>
                                          <p:spTgt spid="6148"/>
                                        </p:tgtEl>
                                        <p:attrNameLst>
                                          <p:attrName>ppt_x</p:attrName>
                                        </p:attrNameLst>
                                      </p:cBhvr>
                                      <p:tavLst>
                                        <p:tav tm="0">
                                          <p:val>
                                            <p:strVal val="#ppt_x"/>
                                          </p:val>
                                        </p:tav>
                                        <p:tav tm="100000">
                                          <p:val>
                                            <p:strVal val="#ppt_x"/>
                                          </p:val>
                                        </p:tav>
                                      </p:tavLst>
                                    </p:anim>
                                    <p:anim calcmode="lin" valueType="num">
                                      <p:cBhvr>
                                        <p:cTn id="30"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149"/>
                                        </p:tgtEl>
                                        <p:attrNameLst>
                                          <p:attrName>style.visibility</p:attrName>
                                        </p:attrNameLst>
                                      </p:cBhvr>
                                      <p:to>
                                        <p:strVal val="visible"/>
                                      </p:to>
                                    </p:set>
                                    <p:animEffect transition="in" filter="fade">
                                      <p:cBhvr>
                                        <p:cTn id="35" dur="1000"/>
                                        <p:tgtEl>
                                          <p:spTgt spid="6149"/>
                                        </p:tgtEl>
                                      </p:cBhvr>
                                    </p:animEffect>
                                    <p:anim calcmode="lin" valueType="num">
                                      <p:cBhvr>
                                        <p:cTn id="36" dur="1000" fill="hold"/>
                                        <p:tgtEl>
                                          <p:spTgt spid="6149"/>
                                        </p:tgtEl>
                                        <p:attrNameLst>
                                          <p:attrName>ppt_x</p:attrName>
                                        </p:attrNameLst>
                                      </p:cBhvr>
                                      <p:tavLst>
                                        <p:tav tm="0">
                                          <p:val>
                                            <p:strVal val="#ppt_x"/>
                                          </p:val>
                                        </p:tav>
                                        <p:tav tm="100000">
                                          <p:val>
                                            <p:strVal val="#ppt_x"/>
                                          </p:val>
                                        </p:tav>
                                      </p:tavLst>
                                    </p:anim>
                                    <p:anim calcmode="lin" valueType="num">
                                      <p:cBhvr>
                                        <p:cTn id="37" dur="1000" fill="hold"/>
                                        <p:tgtEl>
                                          <p:spTgt spid="614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150"/>
                                        </p:tgtEl>
                                        <p:attrNameLst>
                                          <p:attrName>style.visibility</p:attrName>
                                        </p:attrNameLst>
                                      </p:cBhvr>
                                      <p:to>
                                        <p:strVal val="visible"/>
                                      </p:to>
                                    </p:set>
                                    <p:animEffect transition="in" filter="fade">
                                      <p:cBhvr>
                                        <p:cTn id="42" dur="1000"/>
                                        <p:tgtEl>
                                          <p:spTgt spid="6150"/>
                                        </p:tgtEl>
                                      </p:cBhvr>
                                    </p:animEffect>
                                    <p:anim calcmode="lin" valueType="num">
                                      <p:cBhvr>
                                        <p:cTn id="43" dur="1000" fill="hold"/>
                                        <p:tgtEl>
                                          <p:spTgt spid="6150"/>
                                        </p:tgtEl>
                                        <p:attrNameLst>
                                          <p:attrName>ppt_x</p:attrName>
                                        </p:attrNameLst>
                                      </p:cBhvr>
                                      <p:tavLst>
                                        <p:tav tm="0">
                                          <p:val>
                                            <p:strVal val="#ppt_x"/>
                                          </p:val>
                                        </p:tav>
                                        <p:tav tm="100000">
                                          <p:val>
                                            <p:strVal val="#ppt_x"/>
                                          </p:val>
                                        </p:tav>
                                      </p:tavLst>
                                    </p:anim>
                                    <p:anim calcmode="lin" valueType="num">
                                      <p:cBhvr>
                                        <p:cTn id="44" dur="1000" fill="hold"/>
                                        <p:tgtEl>
                                          <p:spTgt spid="615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151"/>
                                        </p:tgtEl>
                                        <p:attrNameLst>
                                          <p:attrName>style.visibility</p:attrName>
                                        </p:attrNameLst>
                                      </p:cBhvr>
                                      <p:to>
                                        <p:strVal val="visible"/>
                                      </p:to>
                                    </p:set>
                                    <p:animEffect transition="in" filter="fade">
                                      <p:cBhvr>
                                        <p:cTn id="49" dur="1000"/>
                                        <p:tgtEl>
                                          <p:spTgt spid="6151"/>
                                        </p:tgtEl>
                                      </p:cBhvr>
                                    </p:animEffect>
                                    <p:anim calcmode="lin" valueType="num">
                                      <p:cBhvr>
                                        <p:cTn id="50" dur="1000" fill="hold"/>
                                        <p:tgtEl>
                                          <p:spTgt spid="6151"/>
                                        </p:tgtEl>
                                        <p:attrNameLst>
                                          <p:attrName>ppt_x</p:attrName>
                                        </p:attrNameLst>
                                      </p:cBhvr>
                                      <p:tavLst>
                                        <p:tav tm="0">
                                          <p:val>
                                            <p:strVal val="#ppt_x"/>
                                          </p:val>
                                        </p:tav>
                                        <p:tav tm="100000">
                                          <p:val>
                                            <p:strVal val="#ppt_x"/>
                                          </p:val>
                                        </p:tav>
                                      </p:tavLst>
                                    </p:anim>
                                    <p:anim calcmode="lin" valueType="num">
                                      <p:cBhvr>
                                        <p:cTn id="51" dur="1000" fill="hold"/>
                                        <p:tgtEl>
                                          <p:spTgt spid="6151"/>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6153"/>
                                        </p:tgtEl>
                                        <p:attrNameLst>
                                          <p:attrName>style.visibility</p:attrName>
                                        </p:attrNameLst>
                                      </p:cBhvr>
                                      <p:to>
                                        <p:strVal val="visible"/>
                                      </p:to>
                                    </p:set>
                                    <p:animEffect transition="in" filter="fade">
                                      <p:cBhvr>
                                        <p:cTn id="56" dur="1000"/>
                                        <p:tgtEl>
                                          <p:spTgt spid="6153"/>
                                        </p:tgtEl>
                                      </p:cBhvr>
                                    </p:animEffect>
                                    <p:anim calcmode="lin" valueType="num">
                                      <p:cBhvr>
                                        <p:cTn id="57" dur="1000" fill="hold"/>
                                        <p:tgtEl>
                                          <p:spTgt spid="6153"/>
                                        </p:tgtEl>
                                        <p:attrNameLst>
                                          <p:attrName>ppt_x</p:attrName>
                                        </p:attrNameLst>
                                      </p:cBhvr>
                                      <p:tavLst>
                                        <p:tav tm="0">
                                          <p:val>
                                            <p:strVal val="#ppt_x"/>
                                          </p:val>
                                        </p:tav>
                                        <p:tav tm="100000">
                                          <p:val>
                                            <p:strVal val="#ppt_x"/>
                                          </p:val>
                                        </p:tav>
                                      </p:tavLst>
                                    </p:anim>
                                    <p:anim calcmode="lin" valueType="num">
                                      <p:cBhvr>
                                        <p:cTn id="58" dur="1000" fill="hold"/>
                                        <p:tgtEl>
                                          <p:spTgt spid="6153"/>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6154"/>
                                        </p:tgtEl>
                                        <p:attrNameLst>
                                          <p:attrName>style.visibility</p:attrName>
                                        </p:attrNameLst>
                                      </p:cBhvr>
                                      <p:to>
                                        <p:strVal val="visible"/>
                                      </p:to>
                                    </p:set>
                                    <p:animEffect transition="in" filter="fade">
                                      <p:cBhvr>
                                        <p:cTn id="63" dur="1000"/>
                                        <p:tgtEl>
                                          <p:spTgt spid="6154"/>
                                        </p:tgtEl>
                                      </p:cBhvr>
                                    </p:animEffect>
                                    <p:anim calcmode="lin" valueType="num">
                                      <p:cBhvr>
                                        <p:cTn id="64" dur="1000" fill="hold"/>
                                        <p:tgtEl>
                                          <p:spTgt spid="6154"/>
                                        </p:tgtEl>
                                        <p:attrNameLst>
                                          <p:attrName>ppt_x</p:attrName>
                                        </p:attrNameLst>
                                      </p:cBhvr>
                                      <p:tavLst>
                                        <p:tav tm="0">
                                          <p:val>
                                            <p:strVal val="#ppt_x"/>
                                          </p:val>
                                        </p:tav>
                                        <p:tav tm="100000">
                                          <p:val>
                                            <p:strVal val="#ppt_x"/>
                                          </p:val>
                                        </p:tav>
                                      </p:tavLst>
                                    </p:anim>
                                    <p:anim calcmode="lin" valueType="num">
                                      <p:cBhvr>
                                        <p:cTn id="65" dur="1000" fill="hold"/>
                                        <p:tgtEl>
                                          <p:spTgt spid="6154"/>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6155"/>
                                        </p:tgtEl>
                                        <p:attrNameLst>
                                          <p:attrName>style.visibility</p:attrName>
                                        </p:attrNameLst>
                                      </p:cBhvr>
                                      <p:to>
                                        <p:strVal val="visible"/>
                                      </p:to>
                                    </p:set>
                                    <p:animEffect transition="in" filter="fade">
                                      <p:cBhvr>
                                        <p:cTn id="70" dur="1000"/>
                                        <p:tgtEl>
                                          <p:spTgt spid="6155"/>
                                        </p:tgtEl>
                                      </p:cBhvr>
                                    </p:animEffect>
                                    <p:anim calcmode="lin" valueType="num">
                                      <p:cBhvr>
                                        <p:cTn id="71" dur="1000" fill="hold"/>
                                        <p:tgtEl>
                                          <p:spTgt spid="6155"/>
                                        </p:tgtEl>
                                        <p:attrNameLst>
                                          <p:attrName>ppt_x</p:attrName>
                                        </p:attrNameLst>
                                      </p:cBhvr>
                                      <p:tavLst>
                                        <p:tav tm="0">
                                          <p:val>
                                            <p:strVal val="#ppt_x"/>
                                          </p:val>
                                        </p:tav>
                                        <p:tav tm="100000">
                                          <p:val>
                                            <p:strVal val="#ppt_x"/>
                                          </p:val>
                                        </p:tav>
                                      </p:tavLst>
                                    </p:anim>
                                    <p:anim calcmode="lin" valueType="num">
                                      <p:cBhvr>
                                        <p:cTn id="72" dur="1000" fill="hold"/>
                                        <p:tgtEl>
                                          <p:spTgt spid="6155"/>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6156"/>
                                        </p:tgtEl>
                                        <p:attrNameLst>
                                          <p:attrName>style.visibility</p:attrName>
                                        </p:attrNameLst>
                                      </p:cBhvr>
                                      <p:to>
                                        <p:strVal val="visible"/>
                                      </p:to>
                                    </p:set>
                                    <p:animEffect transition="in" filter="fade">
                                      <p:cBhvr>
                                        <p:cTn id="77" dur="1000"/>
                                        <p:tgtEl>
                                          <p:spTgt spid="6156"/>
                                        </p:tgtEl>
                                      </p:cBhvr>
                                    </p:animEffect>
                                    <p:anim calcmode="lin" valueType="num">
                                      <p:cBhvr>
                                        <p:cTn id="78" dur="1000" fill="hold"/>
                                        <p:tgtEl>
                                          <p:spTgt spid="6156"/>
                                        </p:tgtEl>
                                        <p:attrNameLst>
                                          <p:attrName>ppt_x</p:attrName>
                                        </p:attrNameLst>
                                      </p:cBhvr>
                                      <p:tavLst>
                                        <p:tav tm="0">
                                          <p:val>
                                            <p:strVal val="#ppt_x"/>
                                          </p:val>
                                        </p:tav>
                                        <p:tav tm="100000">
                                          <p:val>
                                            <p:strVal val="#ppt_x"/>
                                          </p:val>
                                        </p:tav>
                                      </p:tavLst>
                                    </p:anim>
                                    <p:anim calcmode="lin" valueType="num">
                                      <p:cBhvr>
                                        <p:cTn id="79" dur="1000" fill="hold"/>
                                        <p:tgtEl>
                                          <p:spTgt spid="61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0" y="2481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1" hangingPunct="1"/>
            <a:endParaRPr lang="zh-CN" altLang="en-US"/>
          </a:p>
        </p:txBody>
      </p:sp>
      <p:sp>
        <p:nvSpPr>
          <p:cNvPr id="29699" name="Rectangle 3"/>
          <p:cNvSpPr>
            <a:spLocks noChangeArrowheads="1"/>
          </p:cNvSpPr>
          <p:nvPr/>
        </p:nvSpPr>
        <p:spPr bwMode="auto">
          <a:xfrm>
            <a:off x="755650" y="1052513"/>
            <a:ext cx="60483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1" hangingPunct="1"/>
            <a:r>
              <a:rPr lang="zh-CN" altLang="en-US" sz="2800" b="1">
                <a:latin typeface="Arial" charset="0"/>
              </a:rPr>
              <a:t>三、磁滞式同步电动机</a:t>
            </a:r>
          </a:p>
        </p:txBody>
      </p:sp>
      <p:sp>
        <p:nvSpPr>
          <p:cNvPr id="29700" name="Rectangle 7"/>
          <p:cNvSpPr>
            <a:spLocks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3200" b="1">
                <a:solidFill>
                  <a:schemeClr val="tx2"/>
                </a:solidFill>
                <a:latin typeface="Arial" charset="0"/>
              </a:rPr>
              <a:t>2.</a:t>
            </a:r>
            <a:r>
              <a:rPr lang="zh-CN" altLang="en-US" sz="3200" b="1">
                <a:solidFill>
                  <a:schemeClr val="tx2"/>
                </a:solidFill>
                <a:latin typeface="Arial" charset="0"/>
              </a:rPr>
              <a:t> 小功率同步电动机</a:t>
            </a:r>
          </a:p>
        </p:txBody>
      </p:sp>
      <p:pic>
        <p:nvPicPr>
          <p:cNvPr id="29701"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844675"/>
            <a:ext cx="6724650"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Rectangle 3"/>
          <p:cNvSpPr>
            <a:spLocks noChangeArrowheads="1"/>
          </p:cNvSpPr>
          <p:nvPr/>
        </p:nvSpPr>
        <p:spPr bwMode="auto">
          <a:xfrm>
            <a:off x="2124075" y="5767388"/>
            <a:ext cx="5256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1" hangingPunct="1"/>
            <a:r>
              <a:rPr lang="en-US" altLang="zh-CN" sz="2000" b="1">
                <a:latin typeface="Arial" charset="0"/>
              </a:rPr>
              <a:t>1.</a:t>
            </a:r>
            <a:r>
              <a:rPr lang="zh-CN" altLang="en-US" sz="2000" b="1">
                <a:latin typeface="Arial" charset="0"/>
              </a:rPr>
              <a:t>轴     </a:t>
            </a:r>
            <a:r>
              <a:rPr lang="en-US" altLang="zh-CN" sz="2000" b="1">
                <a:latin typeface="Arial" charset="0"/>
              </a:rPr>
              <a:t>2.</a:t>
            </a:r>
            <a:r>
              <a:rPr lang="zh-CN" altLang="en-US" sz="2000" b="1">
                <a:latin typeface="Arial" charset="0"/>
              </a:rPr>
              <a:t>衬套    </a:t>
            </a:r>
            <a:r>
              <a:rPr lang="en-US" altLang="zh-CN" sz="2000" b="1">
                <a:latin typeface="Arial" charset="0"/>
              </a:rPr>
              <a:t>3. </a:t>
            </a:r>
            <a:r>
              <a:rPr lang="zh-CN" altLang="en-US" sz="2000" b="1">
                <a:latin typeface="Arial" charset="0"/>
              </a:rPr>
              <a:t>磁滞材料套筒   </a:t>
            </a:r>
            <a:r>
              <a:rPr lang="en-US" altLang="zh-CN" sz="2000" b="1">
                <a:latin typeface="Arial" charset="0"/>
              </a:rPr>
              <a:t>4. </a:t>
            </a:r>
            <a:r>
              <a:rPr lang="zh-CN" altLang="en-US" sz="2000" b="1">
                <a:latin typeface="Arial" charset="0"/>
              </a:rPr>
              <a:t>螺帽</a:t>
            </a:r>
          </a:p>
        </p:txBody>
      </p:sp>
    </p:spTree>
    <p:extLst>
      <p:ext uri="{BB962C8B-B14F-4D97-AF65-F5344CB8AC3E}">
        <p14:creationId xmlns:p14="http://schemas.microsoft.com/office/powerpoint/2010/main" val="4103161282"/>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163" y="1028700"/>
            <a:ext cx="8637587" cy="521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Rectangle 3"/>
          <p:cNvSpPr>
            <a:spLocks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3200" b="1">
                <a:solidFill>
                  <a:schemeClr val="tx2"/>
                </a:solidFill>
                <a:latin typeface="Arial" charset="0"/>
              </a:rPr>
              <a:t>2.</a:t>
            </a:r>
            <a:r>
              <a:rPr lang="zh-CN" altLang="en-US" sz="3200" b="1">
                <a:solidFill>
                  <a:schemeClr val="tx2"/>
                </a:solidFill>
                <a:latin typeface="Arial" charset="0"/>
              </a:rPr>
              <a:t> 小功率同步电动机</a:t>
            </a:r>
          </a:p>
        </p:txBody>
      </p:sp>
      <p:pic>
        <p:nvPicPr>
          <p:cNvPr id="30724"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3860800"/>
            <a:ext cx="2801937"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10400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163" y="1076325"/>
            <a:ext cx="8637587" cy="521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3"/>
          <p:cNvSpPr>
            <a:spLocks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3200" b="1">
                <a:solidFill>
                  <a:schemeClr val="tx2"/>
                </a:solidFill>
                <a:latin typeface="Arial" charset="0"/>
              </a:rPr>
              <a:t>2.</a:t>
            </a:r>
            <a:r>
              <a:rPr lang="zh-CN" altLang="en-US" sz="3200" b="1">
                <a:solidFill>
                  <a:schemeClr val="tx2"/>
                </a:solidFill>
                <a:latin typeface="Arial" charset="0"/>
              </a:rPr>
              <a:t> 小功率同步电动机</a:t>
            </a:r>
          </a:p>
        </p:txBody>
      </p:sp>
    </p:spTree>
    <p:extLst>
      <p:ext uri="{BB962C8B-B14F-4D97-AF65-F5344CB8AC3E}">
        <p14:creationId xmlns:p14="http://schemas.microsoft.com/office/powerpoint/2010/main" val="148176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3"/>
          <p:cNvGraphicFramePr>
            <a:graphicFrameLocks noChangeAspect="1"/>
          </p:cNvGraphicFramePr>
          <p:nvPr/>
        </p:nvGraphicFramePr>
        <p:xfrm>
          <a:off x="827088" y="3300413"/>
          <a:ext cx="7632700" cy="3135312"/>
        </p:xfrm>
        <a:graphic>
          <a:graphicData uri="http://schemas.openxmlformats.org/presentationml/2006/ole">
            <mc:AlternateContent xmlns:mc="http://schemas.openxmlformats.org/markup-compatibility/2006">
              <mc:Choice xmlns:v="urn:schemas-microsoft-com:vml" Requires="v">
                <p:oleObj spid="_x0000_s5123" name="VISIO" r:id="rId3" imgW="3451860" imgH="1417320" progId="Visio.Drawing.4">
                  <p:embed/>
                </p:oleObj>
              </mc:Choice>
              <mc:Fallback>
                <p:oleObj name="VISIO" r:id="rId3" imgW="3451860" imgH="1417320" progId="Visio.Drawing.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3300413"/>
                        <a:ext cx="7632700" cy="313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1"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3200" b="1" smtClean="0">
                <a:ea typeface="楷体_GB2312" pitchFamily="49" charset="-122"/>
              </a:rPr>
              <a:t>2.</a:t>
            </a:r>
            <a:r>
              <a:rPr lang="zh-CN" altLang="en-US" sz="3200" b="1" smtClean="0">
                <a:ea typeface="楷体_GB2312" pitchFamily="49" charset="-122"/>
              </a:rPr>
              <a:t> 小功率同步电动机</a:t>
            </a:r>
          </a:p>
        </p:txBody>
      </p:sp>
      <p:sp>
        <p:nvSpPr>
          <p:cNvPr id="2052" name="Rectangle 5"/>
          <p:cNvSpPr>
            <a:spLocks noGrp="1" noChangeArrowheads="1"/>
          </p:cNvSpPr>
          <p:nvPr>
            <p:ph type="body" idx="1"/>
          </p:nvPr>
        </p:nvSpPr>
        <p:spPr>
          <a:xfrm>
            <a:off x="284163" y="1036638"/>
            <a:ext cx="8229600" cy="4525962"/>
          </a:xfrm>
          <a:noFill/>
        </p:spPr>
        <p:txBody>
          <a:bodyPr/>
          <a:lstStyle/>
          <a:p>
            <a:pPr algn="just">
              <a:lnSpc>
                <a:spcPct val="150000"/>
              </a:lnSpc>
              <a:buFontTx/>
              <a:buNone/>
            </a:pPr>
            <a:r>
              <a:rPr lang="zh-CN" altLang="en-US" sz="2400" smtClean="0">
                <a:latin typeface="楷体_GB2312" pitchFamily="49" charset="-122"/>
                <a:ea typeface="楷体_GB2312" pitchFamily="49" charset="-122"/>
              </a:rPr>
              <a:t>       </a:t>
            </a:r>
            <a:r>
              <a:rPr lang="zh-CN" altLang="en-US" sz="2400" b="1" smtClean="0">
                <a:latin typeface="楷体_GB2312" pitchFamily="49" charset="-122"/>
                <a:ea typeface="楷体_GB2312" pitchFamily="49" charset="-122"/>
              </a:rPr>
              <a:t>磁滞同步电动机凭借磁滞转矩而能自行起动，在起动过程中，磁滞角</a:t>
            </a:r>
            <a:r>
              <a:rPr lang="zh-CN" altLang="en-US" sz="2400" b="1" smtClean="0">
                <a:latin typeface="楷体_GB2312" pitchFamily="49" charset="-122"/>
                <a:ea typeface="楷体_GB2312" pitchFamily="49" charset="-122"/>
                <a:sym typeface="Symbol" pitchFamily="18" charset="2"/>
              </a:rPr>
              <a:t></a:t>
            </a:r>
            <a:r>
              <a:rPr lang="zh-CN" altLang="en-US" sz="2400" b="1" smtClean="0">
                <a:latin typeface="楷体_GB2312" pitchFamily="49" charset="-122"/>
                <a:ea typeface="楷体_GB2312" pitchFamily="49" charset="-122"/>
              </a:rPr>
              <a:t>的大小仅仅取决于硬磁材料的磁化特性，而与旋转磁通势和转子转速无关，转子的硬磁材料在旋转磁化下，磁滞角</a:t>
            </a:r>
            <a:r>
              <a:rPr lang="zh-CN" altLang="en-US" sz="2400" b="1" smtClean="0">
                <a:latin typeface="楷体_GB2312" pitchFamily="49" charset="-122"/>
                <a:ea typeface="楷体_GB2312" pitchFamily="49" charset="-122"/>
                <a:sym typeface="Symbol" pitchFamily="18" charset="2"/>
              </a:rPr>
              <a:t></a:t>
            </a:r>
            <a:r>
              <a:rPr lang="zh-CN" altLang="en-US" sz="2400" b="1" smtClean="0">
                <a:latin typeface="楷体_GB2312" pitchFamily="49" charset="-122"/>
                <a:ea typeface="楷体_GB2312" pitchFamily="49" charset="-122"/>
              </a:rPr>
              <a:t>是恒定的。</a:t>
            </a:r>
          </a:p>
        </p:txBody>
      </p:sp>
    </p:spTree>
    <p:extLst>
      <p:ext uri="{BB962C8B-B14F-4D97-AF65-F5344CB8AC3E}">
        <p14:creationId xmlns:p14="http://schemas.microsoft.com/office/powerpoint/2010/main" val="2717705830"/>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body" idx="1"/>
          </p:nvPr>
        </p:nvSpPr>
        <p:spPr>
          <a:xfrm>
            <a:off x="395288" y="1123950"/>
            <a:ext cx="8362950" cy="5334000"/>
          </a:xfrm>
        </p:spPr>
        <p:txBody>
          <a:bodyPr/>
          <a:lstStyle/>
          <a:p>
            <a:pPr algn="just">
              <a:lnSpc>
                <a:spcPct val="140000"/>
              </a:lnSpc>
            </a:pPr>
            <a:r>
              <a:rPr lang="zh-CN" altLang="en-US" sz="2400" b="1" smtClean="0">
                <a:latin typeface="楷体_GB2312" pitchFamily="49" charset="-122"/>
                <a:ea typeface="楷体_GB2312" pitchFamily="49" charset="-122"/>
              </a:rPr>
              <a:t>磁滞电动机突出优点</a:t>
            </a:r>
            <a:r>
              <a:rPr lang="en-US" altLang="zh-CN" sz="2400" b="1" smtClean="0">
                <a:latin typeface="楷体_GB2312" pitchFamily="49" charset="-122"/>
                <a:ea typeface="楷体_GB2312" pitchFamily="49" charset="-122"/>
              </a:rPr>
              <a:t>:</a:t>
            </a:r>
            <a:r>
              <a:rPr lang="zh-CN" altLang="en-US" sz="2400" b="1" smtClean="0">
                <a:latin typeface="楷体_GB2312" pitchFamily="49" charset="-122"/>
                <a:ea typeface="楷体_GB2312" pitchFamily="49" charset="-122"/>
              </a:rPr>
              <a:t> 具有天然的起动转矩，不必另装起动绕组，结构更为简单，起动电流与额定电流较其它同步电动机小；</a:t>
            </a:r>
          </a:p>
          <a:p>
            <a:pPr algn="just">
              <a:lnSpc>
                <a:spcPct val="140000"/>
              </a:lnSpc>
            </a:pPr>
            <a:r>
              <a:rPr lang="zh-CN" altLang="en-US" sz="2400" b="1" smtClean="0">
                <a:latin typeface="楷体_GB2312" pitchFamily="49" charset="-122"/>
                <a:ea typeface="楷体_GB2312" pitchFamily="49" charset="-122"/>
              </a:rPr>
              <a:t>带惯量较大的负载加速到同步转速时，虽然起动时间可能较长</a:t>
            </a:r>
            <a:r>
              <a:rPr lang="en-US" altLang="zh-CN" sz="2400" b="1" smtClean="0">
                <a:latin typeface="楷体_GB2312" pitchFamily="49" charset="-122"/>
                <a:ea typeface="楷体_GB2312" pitchFamily="49" charset="-122"/>
              </a:rPr>
              <a:t>,</a:t>
            </a:r>
            <a:r>
              <a:rPr lang="zh-CN" altLang="en-US" sz="2400" b="1" smtClean="0">
                <a:latin typeface="楷体_GB2312" pitchFamily="49" charset="-122"/>
                <a:ea typeface="楷体_GB2312" pitchFamily="49" charset="-122"/>
              </a:rPr>
              <a:t>也不至烧坏电机绕组。 </a:t>
            </a:r>
          </a:p>
          <a:p>
            <a:pPr algn="just">
              <a:lnSpc>
                <a:spcPct val="140000"/>
              </a:lnSpc>
            </a:pPr>
            <a:r>
              <a:rPr lang="zh-CN" altLang="en-US" sz="2400" b="1" smtClean="0">
                <a:latin typeface="楷体_GB2312" pitchFamily="49" charset="-122"/>
                <a:ea typeface="楷体_GB2312" pitchFamily="49" charset="-122"/>
              </a:rPr>
              <a:t>转子上因磁化而形成的磁极对数总是与定子旋转磁场的磁极对数相同， 所以定子上可装两个或多个不同极对数的绕组，做成多速磁滞电动机。 </a:t>
            </a:r>
          </a:p>
          <a:p>
            <a:pPr algn="just">
              <a:lnSpc>
                <a:spcPct val="140000"/>
              </a:lnSpc>
            </a:pPr>
            <a:r>
              <a:rPr lang="zh-CN" altLang="en-US" sz="2400" b="1" smtClean="0">
                <a:latin typeface="楷体_GB2312" pitchFamily="49" charset="-122"/>
                <a:ea typeface="楷体_GB2312" pitchFamily="49" charset="-122"/>
              </a:rPr>
              <a:t>缺点：功率因数低（</a:t>
            </a:r>
            <a:r>
              <a:rPr lang="en-US" altLang="zh-CN" sz="2400" b="1" smtClean="0">
                <a:latin typeface="楷体_GB2312" pitchFamily="49" charset="-122"/>
                <a:ea typeface="楷体_GB2312" pitchFamily="49" charset="-122"/>
              </a:rPr>
              <a:t>30-50%</a:t>
            </a:r>
            <a:r>
              <a:rPr lang="zh-CN" altLang="en-US" sz="2400" b="1" smtClean="0">
                <a:latin typeface="楷体_GB2312" pitchFamily="49" charset="-122"/>
                <a:ea typeface="楷体_GB2312" pitchFamily="49" charset="-122"/>
              </a:rPr>
              <a:t>）</a:t>
            </a:r>
            <a:r>
              <a:rPr lang="en-US" altLang="zh-CN" sz="2400" b="1" smtClean="0">
                <a:latin typeface="楷体_GB2312" pitchFamily="49" charset="-122"/>
                <a:ea typeface="楷体_GB2312" pitchFamily="49" charset="-122"/>
              </a:rPr>
              <a:t>;</a:t>
            </a:r>
            <a:r>
              <a:rPr lang="zh-CN" altLang="en-US" sz="2400" b="1" smtClean="0">
                <a:latin typeface="楷体_GB2312" pitchFamily="49" charset="-122"/>
                <a:ea typeface="楷体_GB2312" pitchFamily="49" charset="-122"/>
              </a:rPr>
              <a:t>阻尼弱，易震荡：成本高。</a:t>
            </a:r>
          </a:p>
          <a:p>
            <a:pPr algn="just"/>
            <a:endParaRPr lang="zh-CN" altLang="en-US" sz="2400" b="1" smtClean="0">
              <a:latin typeface="楷体_GB2312" pitchFamily="49" charset="-122"/>
              <a:ea typeface="楷体_GB2312" pitchFamily="49" charset="-122"/>
            </a:endParaRPr>
          </a:p>
        </p:txBody>
      </p:sp>
      <p:sp>
        <p:nvSpPr>
          <p:cNvPr id="32771" name="Rectangle 4"/>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3200" b="1" smtClean="0">
                <a:ea typeface="楷体_GB2312" pitchFamily="49" charset="-122"/>
              </a:rPr>
              <a:t>2.</a:t>
            </a:r>
            <a:r>
              <a:rPr lang="zh-CN" altLang="en-US" sz="3200" b="1" smtClean="0">
                <a:ea typeface="楷体_GB2312" pitchFamily="49" charset="-122"/>
              </a:rPr>
              <a:t> 小功率同步电动机</a:t>
            </a:r>
          </a:p>
        </p:txBody>
      </p:sp>
    </p:spTree>
    <p:extLst>
      <p:ext uri="{BB962C8B-B14F-4D97-AF65-F5344CB8AC3E}">
        <p14:creationId xmlns:p14="http://schemas.microsoft.com/office/powerpoint/2010/main" val="2771057793"/>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539750" y="1773238"/>
            <a:ext cx="3744913" cy="443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sz="2400">
                <a:solidFill>
                  <a:schemeClr val="tx1"/>
                </a:solidFill>
                <a:latin typeface="楷体_GB2312" pitchFamily="49" charset="-122"/>
                <a:ea typeface="楷体_GB2312" pitchFamily="49" charset="-122"/>
              </a:defRPr>
            </a:lvl1pPr>
            <a:lvl2pPr marL="742950" indent="-285750">
              <a:defRPr sz="2400">
                <a:solidFill>
                  <a:schemeClr val="tx1"/>
                </a:solidFill>
                <a:latin typeface="楷体_GB2312" pitchFamily="49" charset="-122"/>
                <a:ea typeface="楷体_GB2312" pitchFamily="49" charset="-122"/>
              </a:defRPr>
            </a:lvl2pPr>
            <a:lvl3pPr marL="1143000" indent="-228600">
              <a:defRPr sz="2400">
                <a:solidFill>
                  <a:schemeClr val="tx1"/>
                </a:solidFill>
                <a:latin typeface="楷体_GB2312" pitchFamily="49" charset="-122"/>
                <a:ea typeface="楷体_GB2312" pitchFamily="49" charset="-122"/>
              </a:defRPr>
            </a:lvl3pPr>
            <a:lvl4pPr marL="1600200" indent="-228600">
              <a:defRPr sz="2400">
                <a:solidFill>
                  <a:schemeClr val="tx1"/>
                </a:solidFill>
                <a:latin typeface="楷体_GB2312" pitchFamily="49" charset="-122"/>
                <a:ea typeface="楷体_GB2312" pitchFamily="49" charset="-122"/>
              </a:defRPr>
            </a:lvl4pPr>
            <a:lvl5pPr marL="2057400" indent="-228600">
              <a:defRPr sz="2400">
                <a:solidFill>
                  <a:schemeClr val="tx1"/>
                </a:solidFill>
                <a:latin typeface="楷体_GB2312" pitchFamily="49" charset="-122"/>
                <a:ea typeface="楷体_GB2312" pitchFamily="49" charset="-122"/>
              </a:defRPr>
            </a:lvl5pPr>
            <a:lvl6pPr marL="2514600" indent="-228600" eaLnBrk="0" fontAlgn="base" hangingPunct="0">
              <a:spcBef>
                <a:spcPct val="0"/>
              </a:spcBef>
              <a:spcAft>
                <a:spcPct val="0"/>
              </a:spcAft>
              <a:defRPr sz="2400">
                <a:solidFill>
                  <a:schemeClr val="tx1"/>
                </a:solidFill>
                <a:latin typeface="楷体_GB2312" pitchFamily="49" charset="-122"/>
                <a:ea typeface="楷体_GB2312" pitchFamily="49" charset="-122"/>
              </a:defRPr>
            </a:lvl6pPr>
            <a:lvl7pPr marL="2971800" indent="-228600" eaLnBrk="0" fontAlgn="base" hangingPunct="0">
              <a:spcBef>
                <a:spcPct val="0"/>
              </a:spcBef>
              <a:spcAft>
                <a:spcPct val="0"/>
              </a:spcAft>
              <a:defRPr sz="2400">
                <a:solidFill>
                  <a:schemeClr val="tx1"/>
                </a:solidFill>
                <a:latin typeface="楷体_GB2312" pitchFamily="49" charset="-122"/>
                <a:ea typeface="楷体_GB2312" pitchFamily="49" charset="-122"/>
              </a:defRPr>
            </a:lvl7pPr>
            <a:lvl8pPr marL="3429000" indent="-228600" eaLnBrk="0" fontAlgn="base" hangingPunct="0">
              <a:spcBef>
                <a:spcPct val="0"/>
              </a:spcBef>
              <a:spcAft>
                <a:spcPct val="0"/>
              </a:spcAft>
              <a:defRPr sz="2400">
                <a:solidFill>
                  <a:schemeClr val="tx1"/>
                </a:solidFill>
                <a:latin typeface="楷体_GB2312" pitchFamily="49" charset="-122"/>
                <a:ea typeface="楷体_GB2312" pitchFamily="49" charset="-122"/>
              </a:defRPr>
            </a:lvl8pPr>
            <a:lvl9pPr marL="3886200" indent="-228600" eaLnBrk="0" fontAlgn="base" hangingPunct="0">
              <a:spcBef>
                <a:spcPct val="0"/>
              </a:spcBef>
              <a:spcAft>
                <a:spcPct val="0"/>
              </a:spcAft>
              <a:defRPr sz="2400">
                <a:solidFill>
                  <a:schemeClr val="tx1"/>
                </a:solidFill>
                <a:latin typeface="楷体_GB2312" pitchFamily="49" charset="-122"/>
                <a:ea typeface="楷体_GB2312" pitchFamily="49" charset="-122"/>
              </a:defRPr>
            </a:lvl9pPr>
          </a:lstStyle>
          <a:p>
            <a:pPr algn="just" eaLnBrk="1" hangingPunct="1">
              <a:lnSpc>
                <a:spcPct val="170000"/>
              </a:lnSpc>
              <a:spcBef>
                <a:spcPct val="50000"/>
              </a:spcBef>
            </a:pPr>
            <a:r>
              <a:rPr kumimoji="1" lang="zh-CN" altLang="en-US" b="1"/>
              <a:t>结构特点：</a:t>
            </a:r>
            <a:r>
              <a:rPr kumimoji="1" lang="zh-CN" altLang="en-US" b="1">
                <a:latin typeface="Times New Roman" pitchFamily="18" charset="0"/>
              </a:rPr>
              <a:t>电动机的定子和转子由硅钢片叠装而成，定子槽中装有绕组以产生旋转磁场，转子槽中不嵌入绕组，定、转子上均有开口槽，且转子齿数</a:t>
            </a:r>
            <a:r>
              <a:rPr kumimoji="1" lang="zh-CN" altLang="en-US" b="1">
                <a:solidFill>
                  <a:schemeClr val="tx2"/>
                </a:solidFill>
                <a:latin typeface="Times New Roman" pitchFamily="18" charset="0"/>
              </a:rPr>
              <a:t>大于</a:t>
            </a:r>
            <a:r>
              <a:rPr kumimoji="1" lang="zh-CN" altLang="en-US" b="1">
                <a:latin typeface="Times New Roman" pitchFamily="18" charset="0"/>
              </a:rPr>
              <a:t>定子齿数。</a:t>
            </a:r>
          </a:p>
        </p:txBody>
      </p:sp>
      <p:sp>
        <p:nvSpPr>
          <p:cNvPr id="34819" name="Text Box 3"/>
          <p:cNvSpPr txBox="1">
            <a:spLocks noChangeArrowheads="1"/>
          </p:cNvSpPr>
          <p:nvPr/>
        </p:nvSpPr>
        <p:spPr bwMode="auto">
          <a:xfrm>
            <a:off x="323850" y="1196975"/>
            <a:ext cx="601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sz="2400">
                <a:solidFill>
                  <a:schemeClr val="tx1"/>
                </a:solidFill>
                <a:latin typeface="楷体_GB2312" pitchFamily="49" charset="-122"/>
                <a:ea typeface="楷体_GB2312" pitchFamily="49" charset="-122"/>
              </a:defRPr>
            </a:lvl1pPr>
            <a:lvl2pPr marL="742950" indent="-285750">
              <a:defRPr sz="2400">
                <a:solidFill>
                  <a:schemeClr val="tx1"/>
                </a:solidFill>
                <a:latin typeface="楷体_GB2312" pitchFamily="49" charset="-122"/>
                <a:ea typeface="楷体_GB2312" pitchFamily="49" charset="-122"/>
              </a:defRPr>
            </a:lvl2pPr>
            <a:lvl3pPr marL="1143000" indent="-228600">
              <a:defRPr sz="2400">
                <a:solidFill>
                  <a:schemeClr val="tx1"/>
                </a:solidFill>
                <a:latin typeface="楷体_GB2312" pitchFamily="49" charset="-122"/>
                <a:ea typeface="楷体_GB2312" pitchFamily="49" charset="-122"/>
              </a:defRPr>
            </a:lvl3pPr>
            <a:lvl4pPr marL="1600200" indent="-228600">
              <a:defRPr sz="2400">
                <a:solidFill>
                  <a:schemeClr val="tx1"/>
                </a:solidFill>
                <a:latin typeface="楷体_GB2312" pitchFamily="49" charset="-122"/>
                <a:ea typeface="楷体_GB2312" pitchFamily="49" charset="-122"/>
              </a:defRPr>
            </a:lvl4pPr>
            <a:lvl5pPr marL="2057400" indent="-228600">
              <a:defRPr sz="2400">
                <a:solidFill>
                  <a:schemeClr val="tx1"/>
                </a:solidFill>
                <a:latin typeface="楷体_GB2312" pitchFamily="49" charset="-122"/>
                <a:ea typeface="楷体_GB2312" pitchFamily="49" charset="-122"/>
              </a:defRPr>
            </a:lvl5pPr>
            <a:lvl6pPr marL="2514600" indent="-228600" eaLnBrk="0" fontAlgn="base" hangingPunct="0">
              <a:spcBef>
                <a:spcPct val="0"/>
              </a:spcBef>
              <a:spcAft>
                <a:spcPct val="0"/>
              </a:spcAft>
              <a:defRPr sz="2400">
                <a:solidFill>
                  <a:schemeClr val="tx1"/>
                </a:solidFill>
                <a:latin typeface="楷体_GB2312" pitchFamily="49" charset="-122"/>
                <a:ea typeface="楷体_GB2312" pitchFamily="49" charset="-122"/>
              </a:defRPr>
            </a:lvl6pPr>
            <a:lvl7pPr marL="2971800" indent="-228600" eaLnBrk="0" fontAlgn="base" hangingPunct="0">
              <a:spcBef>
                <a:spcPct val="0"/>
              </a:spcBef>
              <a:spcAft>
                <a:spcPct val="0"/>
              </a:spcAft>
              <a:defRPr sz="2400">
                <a:solidFill>
                  <a:schemeClr val="tx1"/>
                </a:solidFill>
                <a:latin typeface="楷体_GB2312" pitchFamily="49" charset="-122"/>
                <a:ea typeface="楷体_GB2312" pitchFamily="49" charset="-122"/>
              </a:defRPr>
            </a:lvl7pPr>
            <a:lvl8pPr marL="3429000" indent="-228600" eaLnBrk="0" fontAlgn="base" hangingPunct="0">
              <a:spcBef>
                <a:spcPct val="0"/>
              </a:spcBef>
              <a:spcAft>
                <a:spcPct val="0"/>
              </a:spcAft>
              <a:defRPr sz="2400">
                <a:solidFill>
                  <a:schemeClr val="tx1"/>
                </a:solidFill>
                <a:latin typeface="楷体_GB2312" pitchFamily="49" charset="-122"/>
                <a:ea typeface="楷体_GB2312" pitchFamily="49" charset="-122"/>
              </a:defRPr>
            </a:lvl8pPr>
            <a:lvl9pPr marL="3886200" indent="-228600" eaLnBrk="0" fontAlgn="base" hangingPunct="0">
              <a:spcBef>
                <a:spcPct val="0"/>
              </a:spcBef>
              <a:spcAft>
                <a:spcPct val="0"/>
              </a:spcAft>
              <a:defRPr sz="2400">
                <a:solidFill>
                  <a:schemeClr val="tx1"/>
                </a:solidFill>
                <a:latin typeface="楷体_GB2312" pitchFamily="49" charset="-122"/>
                <a:ea typeface="楷体_GB2312" pitchFamily="49" charset="-122"/>
              </a:defRPr>
            </a:lvl9pPr>
          </a:lstStyle>
          <a:p>
            <a:pPr eaLnBrk="1" hangingPunct="1">
              <a:spcBef>
                <a:spcPct val="50000"/>
              </a:spcBef>
            </a:pPr>
            <a:r>
              <a:rPr kumimoji="1" lang="zh-CN" altLang="en-US" sz="2800" b="1"/>
              <a:t>四、电磁减速同步电动机</a:t>
            </a:r>
          </a:p>
        </p:txBody>
      </p:sp>
      <p:sp>
        <p:nvSpPr>
          <p:cNvPr id="34820" name="Rectangle 6"/>
          <p:cNvSpPr>
            <a:spLocks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3200" b="1">
                <a:solidFill>
                  <a:schemeClr val="tx2"/>
                </a:solidFill>
                <a:latin typeface="Arial" charset="0"/>
              </a:rPr>
              <a:t>2.</a:t>
            </a:r>
            <a:r>
              <a:rPr lang="zh-CN" altLang="en-US" sz="3200" b="1">
                <a:solidFill>
                  <a:schemeClr val="tx2"/>
                </a:solidFill>
                <a:latin typeface="Arial" charset="0"/>
              </a:rPr>
              <a:t> 小功率同步电动机</a:t>
            </a:r>
          </a:p>
        </p:txBody>
      </p:sp>
      <p:pic>
        <p:nvPicPr>
          <p:cNvPr id="3482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2312988"/>
            <a:ext cx="3495675" cy="33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44491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p:cNvSpPr>
            <a:spLocks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3200" b="1">
                <a:solidFill>
                  <a:schemeClr val="tx2"/>
                </a:solidFill>
                <a:latin typeface="Arial" charset="0"/>
              </a:rPr>
              <a:t>2.</a:t>
            </a:r>
            <a:r>
              <a:rPr lang="zh-CN" altLang="en-US" sz="3200" b="1">
                <a:solidFill>
                  <a:schemeClr val="tx2"/>
                </a:solidFill>
                <a:latin typeface="Arial" charset="0"/>
              </a:rPr>
              <a:t> 小功率同步电动机</a:t>
            </a:r>
          </a:p>
        </p:txBody>
      </p:sp>
      <p:pic>
        <p:nvPicPr>
          <p:cNvPr id="36867"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025" y="1123950"/>
            <a:ext cx="8743950"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838854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814388" y="1557338"/>
            <a:ext cx="7429500" cy="291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sz="2400">
                <a:solidFill>
                  <a:schemeClr val="tx1"/>
                </a:solidFill>
                <a:latin typeface="楷体_GB2312" pitchFamily="49" charset="-122"/>
                <a:ea typeface="楷体_GB2312" pitchFamily="49" charset="-122"/>
              </a:defRPr>
            </a:lvl1pPr>
            <a:lvl2pPr marL="742950" indent="-285750">
              <a:defRPr sz="2400">
                <a:solidFill>
                  <a:schemeClr val="tx1"/>
                </a:solidFill>
                <a:latin typeface="楷体_GB2312" pitchFamily="49" charset="-122"/>
                <a:ea typeface="楷体_GB2312" pitchFamily="49" charset="-122"/>
              </a:defRPr>
            </a:lvl2pPr>
            <a:lvl3pPr marL="1143000" indent="-228600">
              <a:defRPr sz="2400">
                <a:solidFill>
                  <a:schemeClr val="tx1"/>
                </a:solidFill>
                <a:latin typeface="楷体_GB2312" pitchFamily="49" charset="-122"/>
                <a:ea typeface="楷体_GB2312" pitchFamily="49" charset="-122"/>
              </a:defRPr>
            </a:lvl3pPr>
            <a:lvl4pPr marL="1600200" indent="-228600">
              <a:defRPr sz="2400">
                <a:solidFill>
                  <a:schemeClr val="tx1"/>
                </a:solidFill>
                <a:latin typeface="楷体_GB2312" pitchFamily="49" charset="-122"/>
                <a:ea typeface="楷体_GB2312" pitchFamily="49" charset="-122"/>
              </a:defRPr>
            </a:lvl4pPr>
            <a:lvl5pPr marL="2057400" indent="-228600">
              <a:defRPr sz="2400">
                <a:solidFill>
                  <a:schemeClr val="tx1"/>
                </a:solidFill>
                <a:latin typeface="楷体_GB2312" pitchFamily="49" charset="-122"/>
                <a:ea typeface="楷体_GB2312" pitchFamily="49" charset="-122"/>
              </a:defRPr>
            </a:lvl5pPr>
            <a:lvl6pPr marL="2514600" indent="-228600" eaLnBrk="0" fontAlgn="base" hangingPunct="0">
              <a:spcBef>
                <a:spcPct val="0"/>
              </a:spcBef>
              <a:spcAft>
                <a:spcPct val="0"/>
              </a:spcAft>
              <a:defRPr sz="2400">
                <a:solidFill>
                  <a:schemeClr val="tx1"/>
                </a:solidFill>
                <a:latin typeface="楷体_GB2312" pitchFamily="49" charset="-122"/>
                <a:ea typeface="楷体_GB2312" pitchFamily="49" charset="-122"/>
              </a:defRPr>
            </a:lvl6pPr>
            <a:lvl7pPr marL="2971800" indent="-228600" eaLnBrk="0" fontAlgn="base" hangingPunct="0">
              <a:spcBef>
                <a:spcPct val="0"/>
              </a:spcBef>
              <a:spcAft>
                <a:spcPct val="0"/>
              </a:spcAft>
              <a:defRPr sz="2400">
                <a:solidFill>
                  <a:schemeClr val="tx1"/>
                </a:solidFill>
                <a:latin typeface="楷体_GB2312" pitchFamily="49" charset="-122"/>
                <a:ea typeface="楷体_GB2312" pitchFamily="49" charset="-122"/>
              </a:defRPr>
            </a:lvl7pPr>
            <a:lvl8pPr marL="3429000" indent="-228600" eaLnBrk="0" fontAlgn="base" hangingPunct="0">
              <a:spcBef>
                <a:spcPct val="0"/>
              </a:spcBef>
              <a:spcAft>
                <a:spcPct val="0"/>
              </a:spcAft>
              <a:defRPr sz="2400">
                <a:solidFill>
                  <a:schemeClr val="tx1"/>
                </a:solidFill>
                <a:latin typeface="楷体_GB2312" pitchFamily="49" charset="-122"/>
                <a:ea typeface="楷体_GB2312" pitchFamily="49" charset="-122"/>
              </a:defRPr>
            </a:lvl8pPr>
            <a:lvl9pPr marL="3886200" indent="-228600" eaLnBrk="0" fontAlgn="base" hangingPunct="0">
              <a:spcBef>
                <a:spcPct val="0"/>
              </a:spcBef>
              <a:spcAft>
                <a:spcPct val="0"/>
              </a:spcAft>
              <a:defRPr sz="2400">
                <a:solidFill>
                  <a:schemeClr val="tx1"/>
                </a:solidFill>
                <a:latin typeface="楷体_GB2312" pitchFamily="49" charset="-122"/>
                <a:ea typeface="楷体_GB2312" pitchFamily="49" charset="-122"/>
              </a:defRPr>
            </a:lvl9pPr>
          </a:lstStyle>
          <a:p>
            <a:pPr algn="just" eaLnBrk="1" hangingPunct="1">
              <a:lnSpc>
                <a:spcPct val="170000"/>
              </a:lnSpc>
              <a:spcBef>
                <a:spcPct val="55000"/>
              </a:spcBef>
            </a:pPr>
            <a:r>
              <a:rPr kumimoji="1" lang="zh-CN" altLang="en-US" sz="2800" b="1">
                <a:latin typeface="Times New Roman" pitchFamily="18" charset="0"/>
              </a:rPr>
              <a:t>	</a:t>
            </a:r>
            <a:r>
              <a:rPr kumimoji="1" lang="zh-CN" altLang="en-US" b="1">
                <a:latin typeface="Times New Roman" pitchFamily="18" charset="0"/>
              </a:rPr>
              <a:t>电磁减速同步电动机无需启动绕组，结构简单，制造方便，成本低，转速较低，是一种常用的低速电动机。</a:t>
            </a:r>
          </a:p>
          <a:p>
            <a:pPr algn="just" eaLnBrk="1" hangingPunct="1">
              <a:lnSpc>
                <a:spcPct val="170000"/>
              </a:lnSpc>
              <a:spcBef>
                <a:spcPct val="55000"/>
              </a:spcBef>
            </a:pPr>
            <a:r>
              <a:rPr kumimoji="1" lang="en-US" altLang="zh-CN" b="1">
                <a:latin typeface="Times New Roman" pitchFamily="18" charset="0"/>
              </a:rPr>
              <a:t>	</a:t>
            </a:r>
            <a:r>
              <a:rPr kumimoji="1" lang="zh-CN" altLang="en-US" b="1">
                <a:latin typeface="Times New Roman" pitchFamily="18" charset="0"/>
              </a:rPr>
              <a:t>永磁式电磁减速同步电动机是其发展方向。</a:t>
            </a:r>
            <a:endParaRPr kumimoji="1" lang="en-US" altLang="zh-CN" b="1">
              <a:latin typeface="Times New Roman" pitchFamily="18" charset="0"/>
            </a:endParaRPr>
          </a:p>
        </p:txBody>
      </p:sp>
      <p:sp>
        <p:nvSpPr>
          <p:cNvPr id="43011" name="Rectangle 3"/>
          <p:cNvSpPr>
            <a:spLocks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3200" b="1">
                <a:solidFill>
                  <a:schemeClr val="tx2"/>
                </a:solidFill>
                <a:latin typeface="Arial" charset="0"/>
              </a:rPr>
              <a:t>2.</a:t>
            </a:r>
            <a:r>
              <a:rPr lang="zh-CN" altLang="en-US" sz="3200" b="1">
                <a:solidFill>
                  <a:schemeClr val="tx2"/>
                </a:solidFill>
                <a:latin typeface="Arial" charset="0"/>
              </a:rPr>
              <a:t> 小功率同步电动机</a:t>
            </a:r>
          </a:p>
        </p:txBody>
      </p:sp>
    </p:spTree>
    <p:extLst>
      <p:ext uri="{BB962C8B-B14F-4D97-AF65-F5344CB8AC3E}">
        <p14:creationId xmlns:p14="http://schemas.microsoft.com/office/powerpoint/2010/main" val="2932391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04664"/>
            <a:ext cx="8100392" cy="1169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55994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32656"/>
            <a:ext cx="2088232" cy="2198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708920"/>
            <a:ext cx="3888432"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116632"/>
            <a:ext cx="2952328" cy="187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84" y="5589240"/>
            <a:ext cx="6974108" cy="3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3" y="5229200"/>
            <a:ext cx="2960329" cy="3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3692" y="3140968"/>
            <a:ext cx="4318000" cy="2022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151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 calcmode="lin" valueType="num">
                                      <p:cBhvr additive="base">
                                        <p:cTn id="7" dur="500" fill="hold"/>
                                        <p:tgtEl>
                                          <p:spTgt spid="7172"/>
                                        </p:tgtEl>
                                        <p:attrNameLst>
                                          <p:attrName>ppt_x</p:attrName>
                                        </p:attrNameLst>
                                      </p:cBhvr>
                                      <p:tavLst>
                                        <p:tav tm="0">
                                          <p:val>
                                            <p:strVal val="#ppt_x"/>
                                          </p:val>
                                        </p:tav>
                                        <p:tav tm="100000">
                                          <p:val>
                                            <p:strVal val="#ppt_x"/>
                                          </p:val>
                                        </p:tav>
                                      </p:tavLst>
                                    </p:anim>
                                    <p:anim calcmode="lin" valueType="num">
                                      <p:cBhvr additive="base">
                                        <p:cTn id="8"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1"/>
                                        </p:tgtEl>
                                        <p:attrNameLst>
                                          <p:attrName>style.visibility</p:attrName>
                                        </p:attrNameLst>
                                      </p:cBhvr>
                                      <p:to>
                                        <p:strVal val="visible"/>
                                      </p:to>
                                    </p:set>
                                    <p:anim calcmode="lin" valueType="num">
                                      <p:cBhvr additive="base">
                                        <p:cTn id="13" dur="500" fill="hold"/>
                                        <p:tgtEl>
                                          <p:spTgt spid="7171"/>
                                        </p:tgtEl>
                                        <p:attrNameLst>
                                          <p:attrName>ppt_x</p:attrName>
                                        </p:attrNameLst>
                                      </p:cBhvr>
                                      <p:tavLst>
                                        <p:tav tm="0">
                                          <p:val>
                                            <p:strVal val="#ppt_x"/>
                                          </p:val>
                                        </p:tav>
                                        <p:tav tm="100000">
                                          <p:val>
                                            <p:strVal val="#ppt_x"/>
                                          </p:val>
                                        </p:tav>
                                      </p:tavLst>
                                    </p:anim>
                                    <p:anim calcmode="lin" valueType="num">
                                      <p:cBhvr additive="base">
                                        <p:cTn id="14"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additive="base">
                                        <p:cTn id="19" dur="500" fill="hold"/>
                                        <p:tgtEl>
                                          <p:spTgt spid="1028"/>
                                        </p:tgtEl>
                                        <p:attrNameLst>
                                          <p:attrName>ppt_x</p:attrName>
                                        </p:attrNameLst>
                                      </p:cBhvr>
                                      <p:tavLst>
                                        <p:tav tm="0">
                                          <p:val>
                                            <p:strVal val="#ppt_x"/>
                                          </p:val>
                                        </p:tav>
                                        <p:tav tm="100000">
                                          <p:val>
                                            <p:strVal val="#ppt_x"/>
                                          </p:val>
                                        </p:tav>
                                      </p:tavLst>
                                    </p:anim>
                                    <p:anim calcmode="lin" valueType="num">
                                      <p:cBhvr additive="base">
                                        <p:cTn id="20"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174"/>
                                        </p:tgtEl>
                                        <p:attrNameLst>
                                          <p:attrName>style.visibility</p:attrName>
                                        </p:attrNameLst>
                                      </p:cBhvr>
                                      <p:to>
                                        <p:strVal val="visible"/>
                                      </p:to>
                                    </p:set>
                                    <p:anim calcmode="lin" valueType="num">
                                      <p:cBhvr additive="base">
                                        <p:cTn id="25" dur="500" fill="hold"/>
                                        <p:tgtEl>
                                          <p:spTgt spid="7174"/>
                                        </p:tgtEl>
                                        <p:attrNameLst>
                                          <p:attrName>ppt_x</p:attrName>
                                        </p:attrNameLst>
                                      </p:cBhvr>
                                      <p:tavLst>
                                        <p:tav tm="0">
                                          <p:val>
                                            <p:strVal val="#ppt_x"/>
                                          </p:val>
                                        </p:tav>
                                        <p:tav tm="100000">
                                          <p:val>
                                            <p:strVal val="#ppt_x"/>
                                          </p:val>
                                        </p:tav>
                                      </p:tavLst>
                                    </p:anim>
                                    <p:anim calcmode="lin" valueType="num">
                                      <p:cBhvr additive="base">
                                        <p:cTn id="26" dur="500" fill="hold"/>
                                        <p:tgtEl>
                                          <p:spTgt spid="717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173"/>
                                        </p:tgtEl>
                                        <p:attrNameLst>
                                          <p:attrName>style.visibility</p:attrName>
                                        </p:attrNameLst>
                                      </p:cBhvr>
                                      <p:to>
                                        <p:strVal val="visible"/>
                                      </p:to>
                                    </p:set>
                                    <p:anim calcmode="lin" valueType="num">
                                      <p:cBhvr additive="base">
                                        <p:cTn id="31" dur="500" fill="hold"/>
                                        <p:tgtEl>
                                          <p:spTgt spid="7173"/>
                                        </p:tgtEl>
                                        <p:attrNameLst>
                                          <p:attrName>ppt_x</p:attrName>
                                        </p:attrNameLst>
                                      </p:cBhvr>
                                      <p:tavLst>
                                        <p:tav tm="0">
                                          <p:val>
                                            <p:strVal val="#ppt_x"/>
                                          </p:val>
                                        </p:tav>
                                        <p:tav tm="100000">
                                          <p:val>
                                            <p:strVal val="#ppt_x"/>
                                          </p:val>
                                        </p:tav>
                                      </p:tavLst>
                                    </p:anim>
                                    <p:anim calcmode="lin" valueType="num">
                                      <p:cBhvr additive="base">
                                        <p:cTn id="32" dur="500" fill="hold"/>
                                        <p:tgtEl>
                                          <p:spTgt spid="71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76672"/>
            <a:ext cx="7361871"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772816"/>
            <a:ext cx="6396681" cy="311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85" y="2276872"/>
            <a:ext cx="8051014"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968" y="3496530"/>
            <a:ext cx="648072" cy="224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968" y="3921126"/>
            <a:ext cx="6000958" cy="1308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8652" y="5211908"/>
            <a:ext cx="2756980" cy="314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4447" y="5211908"/>
            <a:ext cx="1320414" cy="444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1"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9185" y="5675294"/>
            <a:ext cx="7814693" cy="1000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771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 calcmode="lin" valueType="num">
                                      <p:cBhvr additive="base">
                                        <p:cTn id="7" dur="500" fill="hold"/>
                                        <p:tgtEl>
                                          <p:spTgt spid="8195"/>
                                        </p:tgtEl>
                                        <p:attrNameLst>
                                          <p:attrName>ppt_x</p:attrName>
                                        </p:attrNameLst>
                                      </p:cBhvr>
                                      <p:tavLst>
                                        <p:tav tm="0">
                                          <p:val>
                                            <p:strVal val="#ppt_x"/>
                                          </p:val>
                                        </p:tav>
                                        <p:tav tm="100000">
                                          <p:val>
                                            <p:strVal val="#ppt_x"/>
                                          </p:val>
                                        </p:tav>
                                      </p:tavLst>
                                    </p:anim>
                                    <p:anim calcmode="lin" valueType="num">
                                      <p:cBhvr additive="base">
                                        <p:cTn id="8" dur="500" fill="hold"/>
                                        <p:tgtEl>
                                          <p:spTgt spid="819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6"/>
                                        </p:tgtEl>
                                        <p:attrNameLst>
                                          <p:attrName>style.visibility</p:attrName>
                                        </p:attrNameLst>
                                      </p:cBhvr>
                                      <p:to>
                                        <p:strVal val="visible"/>
                                      </p:to>
                                    </p:set>
                                    <p:anim calcmode="lin" valueType="num">
                                      <p:cBhvr additive="base">
                                        <p:cTn id="13" dur="500" fill="hold"/>
                                        <p:tgtEl>
                                          <p:spTgt spid="8196"/>
                                        </p:tgtEl>
                                        <p:attrNameLst>
                                          <p:attrName>ppt_x</p:attrName>
                                        </p:attrNameLst>
                                      </p:cBhvr>
                                      <p:tavLst>
                                        <p:tav tm="0">
                                          <p:val>
                                            <p:strVal val="#ppt_x"/>
                                          </p:val>
                                        </p:tav>
                                        <p:tav tm="100000">
                                          <p:val>
                                            <p:strVal val="#ppt_x"/>
                                          </p:val>
                                        </p:tav>
                                      </p:tavLst>
                                    </p:anim>
                                    <p:anim calcmode="lin" valueType="num">
                                      <p:cBhvr additive="base">
                                        <p:cTn id="14"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97"/>
                                        </p:tgtEl>
                                        <p:attrNameLst>
                                          <p:attrName>style.visibility</p:attrName>
                                        </p:attrNameLst>
                                      </p:cBhvr>
                                      <p:to>
                                        <p:strVal val="visible"/>
                                      </p:to>
                                    </p:set>
                                    <p:anim calcmode="lin" valueType="num">
                                      <p:cBhvr additive="base">
                                        <p:cTn id="19" dur="500" fill="hold"/>
                                        <p:tgtEl>
                                          <p:spTgt spid="8197"/>
                                        </p:tgtEl>
                                        <p:attrNameLst>
                                          <p:attrName>ppt_x</p:attrName>
                                        </p:attrNameLst>
                                      </p:cBhvr>
                                      <p:tavLst>
                                        <p:tav tm="0">
                                          <p:val>
                                            <p:strVal val="#ppt_x"/>
                                          </p:val>
                                        </p:tav>
                                        <p:tav tm="100000">
                                          <p:val>
                                            <p:strVal val="#ppt_x"/>
                                          </p:val>
                                        </p:tav>
                                      </p:tavLst>
                                    </p:anim>
                                    <p:anim calcmode="lin" valueType="num">
                                      <p:cBhvr additive="base">
                                        <p:cTn id="20" dur="500" fill="hold"/>
                                        <p:tgtEl>
                                          <p:spTgt spid="819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198"/>
                                        </p:tgtEl>
                                        <p:attrNameLst>
                                          <p:attrName>style.visibility</p:attrName>
                                        </p:attrNameLst>
                                      </p:cBhvr>
                                      <p:to>
                                        <p:strVal val="visible"/>
                                      </p:to>
                                    </p:set>
                                    <p:anim calcmode="lin" valueType="num">
                                      <p:cBhvr additive="base">
                                        <p:cTn id="25" dur="500" fill="hold"/>
                                        <p:tgtEl>
                                          <p:spTgt spid="8198"/>
                                        </p:tgtEl>
                                        <p:attrNameLst>
                                          <p:attrName>ppt_x</p:attrName>
                                        </p:attrNameLst>
                                      </p:cBhvr>
                                      <p:tavLst>
                                        <p:tav tm="0">
                                          <p:val>
                                            <p:strVal val="#ppt_x"/>
                                          </p:val>
                                        </p:tav>
                                        <p:tav tm="100000">
                                          <p:val>
                                            <p:strVal val="#ppt_x"/>
                                          </p:val>
                                        </p:tav>
                                      </p:tavLst>
                                    </p:anim>
                                    <p:anim calcmode="lin" valueType="num">
                                      <p:cBhvr additive="base">
                                        <p:cTn id="26" dur="500" fill="hold"/>
                                        <p:tgtEl>
                                          <p:spTgt spid="819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199"/>
                                        </p:tgtEl>
                                        <p:attrNameLst>
                                          <p:attrName>style.visibility</p:attrName>
                                        </p:attrNameLst>
                                      </p:cBhvr>
                                      <p:to>
                                        <p:strVal val="visible"/>
                                      </p:to>
                                    </p:set>
                                    <p:anim calcmode="lin" valueType="num">
                                      <p:cBhvr additive="base">
                                        <p:cTn id="31" dur="500" fill="hold"/>
                                        <p:tgtEl>
                                          <p:spTgt spid="8199"/>
                                        </p:tgtEl>
                                        <p:attrNameLst>
                                          <p:attrName>ppt_x</p:attrName>
                                        </p:attrNameLst>
                                      </p:cBhvr>
                                      <p:tavLst>
                                        <p:tav tm="0">
                                          <p:val>
                                            <p:strVal val="#ppt_x"/>
                                          </p:val>
                                        </p:tav>
                                        <p:tav tm="100000">
                                          <p:val>
                                            <p:strVal val="#ppt_x"/>
                                          </p:val>
                                        </p:tav>
                                      </p:tavLst>
                                    </p:anim>
                                    <p:anim calcmode="lin" valueType="num">
                                      <p:cBhvr additive="base">
                                        <p:cTn id="32" dur="500" fill="hold"/>
                                        <p:tgtEl>
                                          <p:spTgt spid="819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200"/>
                                        </p:tgtEl>
                                        <p:attrNameLst>
                                          <p:attrName>style.visibility</p:attrName>
                                        </p:attrNameLst>
                                      </p:cBhvr>
                                      <p:to>
                                        <p:strVal val="visible"/>
                                      </p:to>
                                    </p:set>
                                    <p:anim calcmode="lin" valueType="num">
                                      <p:cBhvr additive="base">
                                        <p:cTn id="37" dur="500" fill="hold"/>
                                        <p:tgtEl>
                                          <p:spTgt spid="8200"/>
                                        </p:tgtEl>
                                        <p:attrNameLst>
                                          <p:attrName>ppt_x</p:attrName>
                                        </p:attrNameLst>
                                      </p:cBhvr>
                                      <p:tavLst>
                                        <p:tav tm="0">
                                          <p:val>
                                            <p:strVal val="#ppt_x"/>
                                          </p:val>
                                        </p:tav>
                                        <p:tav tm="100000">
                                          <p:val>
                                            <p:strVal val="#ppt_x"/>
                                          </p:val>
                                        </p:tav>
                                      </p:tavLst>
                                    </p:anim>
                                    <p:anim calcmode="lin" valueType="num">
                                      <p:cBhvr additive="base">
                                        <p:cTn id="38" dur="500" fill="hold"/>
                                        <p:tgtEl>
                                          <p:spTgt spid="820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201"/>
                                        </p:tgtEl>
                                        <p:attrNameLst>
                                          <p:attrName>style.visibility</p:attrName>
                                        </p:attrNameLst>
                                      </p:cBhvr>
                                      <p:to>
                                        <p:strVal val="visible"/>
                                      </p:to>
                                    </p:set>
                                    <p:anim calcmode="lin" valueType="num">
                                      <p:cBhvr additive="base">
                                        <p:cTn id="43" dur="500" fill="hold"/>
                                        <p:tgtEl>
                                          <p:spTgt spid="8201"/>
                                        </p:tgtEl>
                                        <p:attrNameLst>
                                          <p:attrName>ppt_x</p:attrName>
                                        </p:attrNameLst>
                                      </p:cBhvr>
                                      <p:tavLst>
                                        <p:tav tm="0">
                                          <p:val>
                                            <p:strVal val="#ppt_x"/>
                                          </p:val>
                                        </p:tav>
                                        <p:tav tm="100000">
                                          <p:val>
                                            <p:strVal val="#ppt_x"/>
                                          </p:val>
                                        </p:tav>
                                      </p:tavLst>
                                    </p:anim>
                                    <p:anim calcmode="lin" valueType="num">
                                      <p:cBhvr additive="base">
                                        <p:cTn id="44" dur="500" fill="hold"/>
                                        <p:tgtEl>
                                          <p:spTgt spid="82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88640"/>
            <a:ext cx="4341833" cy="402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908720"/>
            <a:ext cx="6512168" cy="842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2132856"/>
            <a:ext cx="5439186" cy="899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806500"/>
            <a:ext cx="6840760" cy="211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617" y="3140968"/>
            <a:ext cx="5011263" cy="507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600" y="3789040"/>
            <a:ext cx="7280809"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2617" y="4437112"/>
            <a:ext cx="5932875"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6085" y="5416270"/>
            <a:ext cx="3183512" cy="3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6"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600" y="5870293"/>
            <a:ext cx="6777224"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316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 calcmode="lin" valueType="num">
                                      <p:cBhvr additive="base">
                                        <p:cTn id="7" dur="500" fill="hold"/>
                                        <p:tgtEl>
                                          <p:spTgt spid="9219"/>
                                        </p:tgtEl>
                                        <p:attrNameLst>
                                          <p:attrName>ppt_x</p:attrName>
                                        </p:attrNameLst>
                                      </p:cBhvr>
                                      <p:tavLst>
                                        <p:tav tm="0">
                                          <p:val>
                                            <p:strVal val="#ppt_x"/>
                                          </p:val>
                                        </p:tav>
                                        <p:tav tm="100000">
                                          <p:val>
                                            <p:strVal val="#ppt_x"/>
                                          </p:val>
                                        </p:tav>
                                      </p:tavLst>
                                    </p:anim>
                                    <p:anim calcmode="lin" valueType="num">
                                      <p:cBhvr additive="base">
                                        <p:cTn id="8" dur="500" fill="hold"/>
                                        <p:tgtEl>
                                          <p:spTgt spid="92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221"/>
                                        </p:tgtEl>
                                        <p:attrNameLst>
                                          <p:attrName>style.visibility</p:attrName>
                                        </p:attrNameLst>
                                      </p:cBhvr>
                                      <p:to>
                                        <p:strVal val="visible"/>
                                      </p:to>
                                    </p:set>
                                    <p:anim calcmode="lin" valueType="num">
                                      <p:cBhvr additive="base">
                                        <p:cTn id="13" dur="500" fill="hold"/>
                                        <p:tgtEl>
                                          <p:spTgt spid="9221"/>
                                        </p:tgtEl>
                                        <p:attrNameLst>
                                          <p:attrName>ppt_x</p:attrName>
                                        </p:attrNameLst>
                                      </p:cBhvr>
                                      <p:tavLst>
                                        <p:tav tm="0">
                                          <p:val>
                                            <p:strVal val="#ppt_x"/>
                                          </p:val>
                                        </p:tav>
                                        <p:tav tm="100000">
                                          <p:val>
                                            <p:strVal val="#ppt_x"/>
                                          </p:val>
                                        </p:tav>
                                      </p:tavLst>
                                    </p:anim>
                                    <p:anim calcmode="lin" valueType="num">
                                      <p:cBhvr additive="base">
                                        <p:cTn id="14" dur="500" fill="hold"/>
                                        <p:tgtEl>
                                          <p:spTgt spid="92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220"/>
                                        </p:tgtEl>
                                        <p:attrNameLst>
                                          <p:attrName>style.visibility</p:attrName>
                                        </p:attrNameLst>
                                      </p:cBhvr>
                                      <p:to>
                                        <p:strVal val="visible"/>
                                      </p:to>
                                    </p:set>
                                    <p:anim calcmode="lin" valueType="num">
                                      <p:cBhvr additive="base">
                                        <p:cTn id="19" dur="500" fill="hold"/>
                                        <p:tgtEl>
                                          <p:spTgt spid="9220"/>
                                        </p:tgtEl>
                                        <p:attrNameLst>
                                          <p:attrName>ppt_x</p:attrName>
                                        </p:attrNameLst>
                                      </p:cBhvr>
                                      <p:tavLst>
                                        <p:tav tm="0">
                                          <p:val>
                                            <p:strVal val="#ppt_x"/>
                                          </p:val>
                                        </p:tav>
                                        <p:tav tm="100000">
                                          <p:val>
                                            <p:strVal val="#ppt_x"/>
                                          </p:val>
                                        </p:tav>
                                      </p:tavLst>
                                    </p:anim>
                                    <p:anim calcmode="lin" valueType="num">
                                      <p:cBhvr additive="base">
                                        <p:cTn id="20" dur="500" fill="hold"/>
                                        <p:tgtEl>
                                          <p:spTgt spid="922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222"/>
                                        </p:tgtEl>
                                        <p:attrNameLst>
                                          <p:attrName>style.visibility</p:attrName>
                                        </p:attrNameLst>
                                      </p:cBhvr>
                                      <p:to>
                                        <p:strVal val="visible"/>
                                      </p:to>
                                    </p:set>
                                    <p:anim calcmode="lin" valueType="num">
                                      <p:cBhvr additive="base">
                                        <p:cTn id="23" dur="500" fill="hold"/>
                                        <p:tgtEl>
                                          <p:spTgt spid="9222"/>
                                        </p:tgtEl>
                                        <p:attrNameLst>
                                          <p:attrName>ppt_x</p:attrName>
                                        </p:attrNameLst>
                                      </p:cBhvr>
                                      <p:tavLst>
                                        <p:tav tm="0">
                                          <p:val>
                                            <p:strVal val="#ppt_x"/>
                                          </p:val>
                                        </p:tav>
                                        <p:tav tm="100000">
                                          <p:val>
                                            <p:strVal val="#ppt_x"/>
                                          </p:val>
                                        </p:tav>
                                      </p:tavLst>
                                    </p:anim>
                                    <p:anim calcmode="lin" valueType="num">
                                      <p:cBhvr additive="base">
                                        <p:cTn id="24" dur="500" fill="hold"/>
                                        <p:tgtEl>
                                          <p:spTgt spid="922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223"/>
                                        </p:tgtEl>
                                        <p:attrNameLst>
                                          <p:attrName>style.visibility</p:attrName>
                                        </p:attrNameLst>
                                      </p:cBhvr>
                                      <p:to>
                                        <p:strVal val="visible"/>
                                      </p:to>
                                    </p:set>
                                    <p:anim calcmode="lin" valueType="num">
                                      <p:cBhvr additive="base">
                                        <p:cTn id="27" dur="500" fill="hold"/>
                                        <p:tgtEl>
                                          <p:spTgt spid="9223"/>
                                        </p:tgtEl>
                                        <p:attrNameLst>
                                          <p:attrName>ppt_x</p:attrName>
                                        </p:attrNameLst>
                                      </p:cBhvr>
                                      <p:tavLst>
                                        <p:tav tm="0">
                                          <p:val>
                                            <p:strVal val="#ppt_x"/>
                                          </p:val>
                                        </p:tav>
                                        <p:tav tm="100000">
                                          <p:val>
                                            <p:strVal val="#ppt_x"/>
                                          </p:val>
                                        </p:tav>
                                      </p:tavLst>
                                    </p:anim>
                                    <p:anim calcmode="lin" valueType="num">
                                      <p:cBhvr additive="base">
                                        <p:cTn id="28" dur="500" fill="hold"/>
                                        <p:tgtEl>
                                          <p:spTgt spid="922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9224"/>
                                        </p:tgtEl>
                                        <p:attrNameLst>
                                          <p:attrName>style.visibility</p:attrName>
                                        </p:attrNameLst>
                                      </p:cBhvr>
                                      <p:to>
                                        <p:strVal val="visible"/>
                                      </p:to>
                                    </p:set>
                                    <p:anim calcmode="lin" valueType="num">
                                      <p:cBhvr additive="base">
                                        <p:cTn id="31" dur="500" fill="hold"/>
                                        <p:tgtEl>
                                          <p:spTgt spid="9224"/>
                                        </p:tgtEl>
                                        <p:attrNameLst>
                                          <p:attrName>ppt_x</p:attrName>
                                        </p:attrNameLst>
                                      </p:cBhvr>
                                      <p:tavLst>
                                        <p:tav tm="0">
                                          <p:val>
                                            <p:strVal val="#ppt_x"/>
                                          </p:val>
                                        </p:tav>
                                        <p:tav tm="100000">
                                          <p:val>
                                            <p:strVal val="#ppt_x"/>
                                          </p:val>
                                        </p:tav>
                                      </p:tavLst>
                                    </p:anim>
                                    <p:anim calcmode="lin" valueType="num">
                                      <p:cBhvr additive="base">
                                        <p:cTn id="32" dur="500" fill="hold"/>
                                        <p:tgtEl>
                                          <p:spTgt spid="922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9225"/>
                                        </p:tgtEl>
                                        <p:attrNameLst>
                                          <p:attrName>style.visibility</p:attrName>
                                        </p:attrNameLst>
                                      </p:cBhvr>
                                      <p:to>
                                        <p:strVal val="visible"/>
                                      </p:to>
                                    </p:set>
                                    <p:anim calcmode="lin" valueType="num">
                                      <p:cBhvr additive="base">
                                        <p:cTn id="35" dur="500" fill="hold"/>
                                        <p:tgtEl>
                                          <p:spTgt spid="9225"/>
                                        </p:tgtEl>
                                        <p:attrNameLst>
                                          <p:attrName>ppt_x</p:attrName>
                                        </p:attrNameLst>
                                      </p:cBhvr>
                                      <p:tavLst>
                                        <p:tav tm="0">
                                          <p:val>
                                            <p:strVal val="#ppt_x"/>
                                          </p:val>
                                        </p:tav>
                                        <p:tav tm="100000">
                                          <p:val>
                                            <p:strVal val="#ppt_x"/>
                                          </p:val>
                                        </p:tav>
                                      </p:tavLst>
                                    </p:anim>
                                    <p:anim calcmode="lin" valueType="num">
                                      <p:cBhvr additive="base">
                                        <p:cTn id="36" dur="500" fill="hold"/>
                                        <p:tgtEl>
                                          <p:spTgt spid="922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9226"/>
                                        </p:tgtEl>
                                        <p:attrNameLst>
                                          <p:attrName>style.visibility</p:attrName>
                                        </p:attrNameLst>
                                      </p:cBhvr>
                                      <p:to>
                                        <p:strVal val="visible"/>
                                      </p:to>
                                    </p:set>
                                    <p:anim calcmode="lin" valueType="num">
                                      <p:cBhvr additive="base">
                                        <p:cTn id="39" dur="500" fill="hold"/>
                                        <p:tgtEl>
                                          <p:spTgt spid="9226"/>
                                        </p:tgtEl>
                                        <p:attrNameLst>
                                          <p:attrName>ppt_x</p:attrName>
                                        </p:attrNameLst>
                                      </p:cBhvr>
                                      <p:tavLst>
                                        <p:tav tm="0">
                                          <p:val>
                                            <p:strVal val="#ppt_x"/>
                                          </p:val>
                                        </p:tav>
                                        <p:tav tm="100000">
                                          <p:val>
                                            <p:strVal val="#ppt_x"/>
                                          </p:val>
                                        </p:tav>
                                      </p:tavLst>
                                    </p:anim>
                                    <p:anim calcmode="lin" valueType="num">
                                      <p:cBhvr additive="base">
                                        <p:cTn id="40" dur="500" fill="hold"/>
                                        <p:tgtEl>
                                          <p:spTgt spid="92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39" y="467922"/>
            <a:ext cx="7516813"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263" y="2185252"/>
            <a:ext cx="1275293" cy="296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1988840"/>
            <a:ext cx="3518037" cy="689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139" y="3068960"/>
            <a:ext cx="4135317"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5286" y="3626454"/>
            <a:ext cx="1020117" cy="615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2094" y="3169221"/>
            <a:ext cx="2201387" cy="1529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8"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2218" y="4725144"/>
            <a:ext cx="8796710"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https://timgsa.baidu.com/timg?image&amp;quality=80&amp;size=b9999_10000&amp;sec=1539766712399&amp;di=7cb3b6fb3f10ff457ae1d7e2959066fe&amp;imgtype=0&amp;src=http%3A%2F%2F5b0988e595225.cdn.sohucs.com%2Fimages%2F20171223%2F625529fb43644d289919c48d042276b4.gif"/>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5731906" y="828285"/>
            <a:ext cx="2343150" cy="2019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32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43"/>
                                        </p:tgtEl>
                                        <p:attrNameLst>
                                          <p:attrName>style.visibility</p:attrName>
                                        </p:attrNameLst>
                                      </p:cBhvr>
                                      <p:to>
                                        <p:strVal val="visible"/>
                                      </p:to>
                                    </p:set>
                                    <p:anim calcmode="lin" valueType="num">
                                      <p:cBhvr additive="base">
                                        <p:cTn id="13" dur="500" fill="hold"/>
                                        <p:tgtEl>
                                          <p:spTgt spid="10243"/>
                                        </p:tgtEl>
                                        <p:attrNameLst>
                                          <p:attrName>ppt_x</p:attrName>
                                        </p:attrNameLst>
                                      </p:cBhvr>
                                      <p:tavLst>
                                        <p:tav tm="0">
                                          <p:val>
                                            <p:strVal val="#ppt_x"/>
                                          </p:val>
                                        </p:tav>
                                        <p:tav tm="100000">
                                          <p:val>
                                            <p:strVal val="#ppt_x"/>
                                          </p:val>
                                        </p:tav>
                                      </p:tavLst>
                                    </p:anim>
                                    <p:anim calcmode="lin" valueType="num">
                                      <p:cBhvr additive="base">
                                        <p:cTn id="14" dur="500" fill="hold"/>
                                        <p:tgtEl>
                                          <p:spTgt spid="1024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244"/>
                                        </p:tgtEl>
                                        <p:attrNameLst>
                                          <p:attrName>style.visibility</p:attrName>
                                        </p:attrNameLst>
                                      </p:cBhvr>
                                      <p:to>
                                        <p:strVal val="visible"/>
                                      </p:to>
                                    </p:set>
                                    <p:anim calcmode="lin" valueType="num">
                                      <p:cBhvr additive="base">
                                        <p:cTn id="17" dur="500" fill="hold"/>
                                        <p:tgtEl>
                                          <p:spTgt spid="10244"/>
                                        </p:tgtEl>
                                        <p:attrNameLst>
                                          <p:attrName>ppt_x</p:attrName>
                                        </p:attrNameLst>
                                      </p:cBhvr>
                                      <p:tavLst>
                                        <p:tav tm="0">
                                          <p:val>
                                            <p:strVal val="#ppt_x"/>
                                          </p:val>
                                        </p:tav>
                                        <p:tav tm="100000">
                                          <p:val>
                                            <p:strVal val="#ppt_x"/>
                                          </p:val>
                                        </p:tav>
                                      </p:tavLst>
                                    </p:anim>
                                    <p:anim calcmode="lin" valueType="num">
                                      <p:cBhvr additive="base">
                                        <p:cTn id="18" dur="500" fill="hold"/>
                                        <p:tgtEl>
                                          <p:spTgt spid="1024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245"/>
                                        </p:tgtEl>
                                        <p:attrNameLst>
                                          <p:attrName>style.visibility</p:attrName>
                                        </p:attrNameLst>
                                      </p:cBhvr>
                                      <p:to>
                                        <p:strVal val="visible"/>
                                      </p:to>
                                    </p:set>
                                    <p:anim calcmode="lin" valueType="num">
                                      <p:cBhvr additive="base">
                                        <p:cTn id="23" dur="500" fill="hold"/>
                                        <p:tgtEl>
                                          <p:spTgt spid="10245"/>
                                        </p:tgtEl>
                                        <p:attrNameLst>
                                          <p:attrName>ppt_x</p:attrName>
                                        </p:attrNameLst>
                                      </p:cBhvr>
                                      <p:tavLst>
                                        <p:tav tm="0">
                                          <p:val>
                                            <p:strVal val="#ppt_x"/>
                                          </p:val>
                                        </p:tav>
                                        <p:tav tm="100000">
                                          <p:val>
                                            <p:strVal val="#ppt_x"/>
                                          </p:val>
                                        </p:tav>
                                      </p:tavLst>
                                    </p:anim>
                                    <p:anim calcmode="lin" valueType="num">
                                      <p:cBhvr additive="base">
                                        <p:cTn id="24" dur="500" fill="hold"/>
                                        <p:tgtEl>
                                          <p:spTgt spid="1024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246"/>
                                        </p:tgtEl>
                                        <p:attrNameLst>
                                          <p:attrName>style.visibility</p:attrName>
                                        </p:attrNameLst>
                                      </p:cBhvr>
                                      <p:to>
                                        <p:strVal val="visible"/>
                                      </p:to>
                                    </p:set>
                                    <p:anim calcmode="lin" valueType="num">
                                      <p:cBhvr additive="base">
                                        <p:cTn id="29" dur="500" fill="hold"/>
                                        <p:tgtEl>
                                          <p:spTgt spid="10246"/>
                                        </p:tgtEl>
                                        <p:attrNameLst>
                                          <p:attrName>ppt_x</p:attrName>
                                        </p:attrNameLst>
                                      </p:cBhvr>
                                      <p:tavLst>
                                        <p:tav tm="0">
                                          <p:val>
                                            <p:strVal val="#ppt_x"/>
                                          </p:val>
                                        </p:tav>
                                        <p:tav tm="100000">
                                          <p:val>
                                            <p:strVal val="#ppt_x"/>
                                          </p:val>
                                        </p:tav>
                                      </p:tavLst>
                                    </p:anim>
                                    <p:anim calcmode="lin" valueType="num">
                                      <p:cBhvr additive="base">
                                        <p:cTn id="30" dur="500" fill="hold"/>
                                        <p:tgtEl>
                                          <p:spTgt spid="1024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247"/>
                                        </p:tgtEl>
                                        <p:attrNameLst>
                                          <p:attrName>style.visibility</p:attrName>
                                        </p:attrNameLst>
                                      </p:cBhvr>
                                      <p:to>
                                        <p:strVal val="visible"/>
                                      </p:to>
                                    </p:set>
                                    <p:anim calcmode="lin" valueType="num">
                                      <p:cBhvr additive="base">
                                        <p:cTn id="35" dur="500" fill="hold"/>
                                        <p:tgtEl>
                                          <p:spTgt spid="10247"/>
                                        </p:tgtEl>
                                        <p:attrNameLst>
                                          <p:attrName>ppt_x</p:attrName>
                                        </p:attrNameLst>
                                      </p:cBhvr>
                                      <p:tavLst>
                                        <p:tav tm="0">
                                          <p:val>
                                            <p:strVal val="#ppt_x"/>
                                          </p:val>
                                        </p:tav>
                                        <p:tav tm="100000">
                                          <p:val>
                                            <p:strVal val="#ppt_x"/>
                                          </p:val>
                                        </p:tav>
                                      </p:tavLst>
                                    </p:anim>
                                    <p:anim calcmode="lin" valueType="num">
                                      <p:cBhvr additive="base">
                                        <p:cTn id="36" dur="500" fill="hold"/>
                                        <p:tgtEl>
                                          <p:spTgt spid="1024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0248"/>
                                        </p:tgtEl>
                                        <p:attrNameLst>
                                          <p:attrName>style.visibility</p:attrName>
                                        </p:attrNameLst>
                                      </p:cBhvr>
                                      <p:to>
                                        <p:strVal val="visible"/>
                                      </p:to>
                                    </p:set>
                                    <p:anim calcmode="lin" valueType="num">
                                      <p:cBhvr additive="base">
                                        <p:cTn id="41" dur="500" fill="hold"/>
                                        <p:tgtEl>
                                          <p:spTgt spid="10248"/>
                                        </p:tgtEl>
                                        <p:attrNameLst>
                                          <p:attrName>ppt_x</p:attrName>
                                        </p:attrNameLst>
                                      </p:cBhvr>
                                      <p:tavLst>
                                        <p:tav tm="0">
                                          <p:val>
                                            <p:strVal val="#ppt_x"/>
                                          </p:val>
                                        </p:tav>
                                        <p:tav tm="100000">
                                          <p:val>
                                            <p:strVal val="#ppt_x"/>
                                          </p:val>
                                        </p:tav>
                                      </p:tavLst>
                                    </p:anim>
                                    <p:anim calcmode="lin" valueType="num">
                                      <p:cBhvr additive="base">
                                        <p:cTn id="42" dur="500" fill="hold"/>
                                        <p:tgtEl>
                                          <p:spTgt spid="102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1387</TotalTime>
  <Words>2618</Words>
  <Application>Microsoft Office PowerPoint</Application>
  <PresentationFormat>全屏显示(4:3)</PresentationFormat>
  <Paragraphs>238</Paragraphs>
  <Slides>58</Slides>
  <Notes>0</Notes>
  <HiddenSlides>0</HiddenSlides>
  <MMClips>0</MMClips>
  <ScaleCrop>false</ScaleCrop>
  <HeadingPairs>
    <vt:vector size="6" baseType="variant">
      <vt:variant>
        <vt:lpstr>主题</vt:lpstr>
      </vt:variant>
      <vt:variant>
        <vt:i4>3</vt:i4>
      </vt:variant>
      <vt:variant>
        <vt:lpstr>嵌入 OLE 服务器</vt:lpstr>
      </vt:variant>
      <vt:variant>
        <vt:i4>3</vt:i4>
      </vt:variant>
      <vt:variant>
        <vt:lpstr>幻灯片标题</vt:lpstr>
      </vt:variant>
      <vt:variant>
        <vt:i4>58</vt:i4>
      </vt:variant>
    </vt:vector>
  </HeadingPairs>
  <TitlesOfParts>
    <vt:vector size="64" baseType="lpstr">
      <vt:lpstr>Office 主题</vt:lpstr>
      <vt:lpstr>1_默认设计模板</vt:lpstr>
      <vt:lpstr>4_默认设计模板</vt:lpstr>
      <vt:lpstr>公式</vt:lpstr>
      <vt:lpstr>Equation</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两相电机（单相电机）</vt:lpstr>
      <vt:lpstr>2、异步电动机铭牌与选择</vt:lpstr>
      <vt:lpstr>2、异步电动机铭牌与选择</vt:lpstr>
      <vt:lpstr>PowerPoint 演示文稿</vt:lpstr>
      <vt:lpstr>PowerPoint 演示文稿</vt:lpstr>
      <vt:lpstr>PowerPoint 演示文稿</vt:lpstr>
      <vt:lpstr>PowerPoint 演示文稿</vt:lpstr>
      <vt:lpstr>电气控制元件</vt:lpstr>
      <vt:lpstr>PowerPoint 演示文稿</vt:lpstr>
      <vt:lpstr>熔断器</vt:lpstr>
      <vt:lpstr>刀开关</vt:lpstr>
      <vt:lpstr>按钮</vt:lpstr>
      <vt:lpstr>自动空气开关</vt:lpstr>
      <vt:lpstr>自动空气开关原理结构</vt:lpstr>
      <vt:lpstr>交流电机正方转控制电路</vt:lpstr>
      <vt:lpstr>PowerPoint 演示文稿</vt:lpstr>
      <vt:lpstr>PowerPoint 演示文稿</vt:lpstr>
      <vt:lpstr>PowerPoint 演示文稿</vt:lpstr>
      <vt:lpstr>PowerPoint 演示文稿</vt:lpstr>
      <vt:lpstr> 小功率同步电动机</vt:lpstr>
      <vt:lpstr>PowerPoint 演示文稿</vt:lpstr>
      <vt:lpstr>PowerPoint 演示文稿</vt:lpstr>
      <vt:lpstr>PowerPoint 演示文稿</vt:lpstr>
      <vt:lpstr>PowerPoint 演示文稿</vt:lpstr>
      <vt:lpstr>小功率同步电动机</vt:lpstr>
      <vt:lpstr>PowerPoint 演示文稿</vt:lpstr>
      <vt:lpstr>2. 小功率同步电动机</vt:lpstr>
      <vt:lpstr>2. 小功率同步电动机</vt:lpstr>
      <vt:lpstr>PowerPoint 演示文稿</vt:lpstr>
      <vt:lpstr>PowerPoint 演示文稿</vt:lpstr>
      <vt:lpstr>PowerPoint 演示文稿</vt:lpstr>
      <vt:lpstr>2. 小功率同步电动机</vt:lpstr>
      <vt:lpstr>2. 小功率同步电动机</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自动控制元件-绪论</dc:title>
  <dc:creator>Administrator</dc:creator>
  <cp:lastModifiedBy>ZMR</cp:lastModifiedBy>
  <cp:revision>143</cp:revision>
  <cp:lastPrinted>2018-10-31T07:51:25Z</cp:lastPrinted>
  <dcterms:created xsi:type="dcterms:W3CDTF">2018-02-26T02:01:43Z</dcterms:created>
  <dcterms:modified xsi:type="dcterms:W3CDTF">2019-11-12T08:58:13Z</dcterms:modified>
</cp:coreProperties>
</file>